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341" r:id="rId3"/>
    <p:sldId id="272" r:id="rId4"/>
    <p:sldId id="360" r:id="rId5"/>
    <p:sldId id="340" r:id="rId6"/>
    <p:sldId id="339" r:id="rId7"/>
    <p:sldId id="357" r:id="rId8"/>
    <p:sldId id="346" r:id="rId9"/>
    <p:sldId id="335" r:id="rId10"/>
    <p:sldId id="343" r:id="rId11"/>
    <p:sldId id="359" r:id="rId12"/>
    <p:sldId id="344" r:id="rId13"/>
    <p:sldId id="356" r:id="rId14"/>
    <p:sldId id="313" r:id="rId15"/>
    <p:sldId id="326" r:id="rId16"/>
    <p:sldId id="327" r:id="rId17"/>
    <p:sldId id="328" r:id="rId18"/>
    <p:sldId id="351" r:id="rId19"/>
    <p:sldId id="354" r:id="rId20"/>
    <p:sldId id="352" r:id="rId21"/>
    <p:sldId id="368" r:id="rId22"/>
    <p:sldId id="367" r:id="rId23"/>
    <p:sldId id="369" r:id="rId24"/>
    <p:sldId id="373" r:id="rId25"/>
    <p:sldId id="371" r:id="rId26"/>
    <p:sldId id="358" r:id="rId27"/>
    <p:sldId id="337" r:id="rId28"/>
    <p:sldId id="362" r:id="rId29"/>
    <p:sldId id="355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90B"/>
    <a:srgbClr val="000000"/>
    <a:srgbClr val="CBE8B6"/>
    <a:srgbClr val="ACD866"/>
    <a:srgbClr val="488218"/>
    <a:srgbClr val="FFFFCC"/>
    <a:srgbClr val="FFFF66"/>
    <a:srgbClr val="EBEBEB"/>
    <a:srgbClr val="FFFF00"/>
    <a:srgbClr val="9EC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3742" autoAdjust="0"/>
  </p:normalViewPr>
  <p:slideViewPr>
    <p:cSldViewPr snapToGrid="0">
      <p:cViewPr varScale="1">
        <p:scale>
          <a:sx n="109" d="100"/>
          <a:sy n="109" d="100"/>
        </p:scale>
        <p:origin x="88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notesViewPr>
    <p:cSldViewPr snapToGrid="0">
      <p:cViewPr varScale="1">
        <p:scale>
          <a:sx n="64" d="100"/>
          <a:sy n="64" d="100"/>
        </p:scale>
        <p:origin x="-309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koprowicza\Desktop\prezentacje\uniwerek\przyrost_naturaln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://www.stat.gov.pl/bdl/app/dane_podgrup.ajax_getFormat?p_id=790911&amp;p_format=XLS&amp;p_token=0.9296359281708628&amp;p_atry=N&amp;p_zero=N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://www.stat.gov.pl/bdl/app/dane_podgrup.ajax_getFormat?p_id=790911&amp;p_format=XLS&amp;p_token=0.9296359281708628&amp;p_atry=N&amp;p_zero=N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://www.stat.gov.pl/bdl/app/dane_podgrup.ajax_getFormat?p_id=790911&amp;p_format=XLS&amp;p_token=0.9296359281708628&amp;p_atry=N&amp;p_zero=N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218301602789563E-2"/>
          <c:y val="0"/>
          <c:w val="0.87305412785969561"/>
          <c:h val="0.90515268386261805"/>
        </c:manualLayout>
      </c:layout>
      <c:barChart>
        <c:barDir val="bar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Arkusz1!$A$27:$A$42</c:f>
              <c:strCache>
                <c:ptCount val="16"/>
                <c:pt idx="0">
                  <c:v> POMORSKIE</c:v>
                </c:pt>
                <c:pt idx="1">
                  <c:v> WIELKOPOLSKIE</c:v>
                </c:pt>
                <c:pt idx="2">
                  <c:v> MAŁOPOLSKIE </c:v>
                </c:pt>
                <c:pt idx="3">
                  <c:v> PODKARPACKIE</c:v>
                </c:pt>
                <c:pt idx="4">
                  <c:v> MAZOWIECKIE</c:v>
                </c:pt>
                <c:pt idx="5">
                  <c:v> WARMIŃSKO-MAZURSKIE</c:v>
                </c:pt>
                <c:pt idx="6">
                  <c:v> LUBUSKIE</c:v>
                </c:pt>
                <c:pt idx="7">
                  <c:v> KUJAWSKO-POMORSKIE</c:v>
                </c:pt>
                <c:pt idx="8">
                  <c:v> ZACHODNIOPOMORSKIE</c:v>
                </c:pt>
                <c:pt idx="9">
                  <c:v> PODLASKIE</c:v>
                </c:pt>
                <c:pt idx="10">
                  <c:v> DOLNOŚLĄSKIE</c:v>
                </c:pt>
                <c:pt idx="11">
                  <c:v> LUBELSKIE</c:v>
                </c:pt>
                <c:pt idx="12">
                  <c:v> ŚLĄSKIE </c:v>
                </c:pt>
                <c:pt idx="13">
                  <c:v> OPOLSKIE</c:v>
                </c:pt>
                <c:pt idx="14">
                  <c:v> ŚWIĘTOKRZYSKIE</c:v>
                </c:pt>
                <c:pt idx="15">
                  <c:v> ŁÓDZKIE</c:v>
                </c:pt>
              </c:strCache>
            </c:strRef>
          </c:cat>
          <c:val>
            <c:numRef>
              <c:f>Arkusz1!$B$27:$B$42</c:f>
              <c:numCache>
                <c:formatCode>0.00</c:formatCode>
                <c:ptCount val="16"/>
                <c:pt idx="0">
                  <c:v>1.9500000000000033</c:v>
                </c:pt>
                <c:pt idx="1">
                  <c:v>1.7100000000000013</c:v>
                </c:pt>
                <c:pt idx="2">
                  <c:v>1.43</c:v>
                </c:pt>
                <c:pt idx="3">
                  <c:v>0.75000000000000244</c:v>
                </c:pt>
                <c:pt idx="4">
                  <c:v>0.68000000000000105</c:v>
                </c:pt>
                <c:pt idx="5">
                  <c:v>0.59000000000000064</c:v>
                </c:pt>
                <c:pt idx="6">
                  <c:v>0.16000000000000017</c:v>
                </c:pt>
                <c:pt idx="7">
                  <c:v>0</c:v>
                </c:pt>
                <c:pt idx="8">
                  <c:v>-0.44000000000000034</c:v>
                </c:pt>
                <c:pt idx="9">
                  <c:v>-0.69000000000000106</c:v>
                </c:pt>
                <c:pt idx="10">
                  <c:v>-0.94000000000000061</c:v>
                </c:pt>
                <c:pt idx="11">
                  <c:v>-1.06</c:v>
                </c:pt>
                <c:pt idx="12">
                  <c:v>-1.1100000000000001</c:v>
                </c:pt>
                <c:pt idx="13">
                  <c:v>-1.21</c:v>
                </c:pt>
                <c:pt idx="14">
                  <c:v>-2.27</c:v>
                </c:pt>
                <c:pt idx="15">
                  <c:v>-2.8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58741680"/>
        <c:axId val="158740112"/>
      </c:barChart>
      <c:catAx>
        <c:axId val="1587416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58740112"/>
        <c:crosses val="autoZero"/>
        <c:auto val="1"/>
        <c:lblAlgn val="ctr"/>
        <c:lblOffset val="100"/>
        <c:noMultiLvlLbl val="0"/>
      </c:catAx>
      <c:valAx>
        <c:axId val="158740112"/>
        <c:scaling>
          <c:orientation val="minMax"/>
        </c:scaling>
        <c:delete val="0"/>
        <c:axPos val="b"/>
        <c:majorGridlines>
          <c:spPr>
            <a:ln>
              <a:solidFill>
                <a:schemeClr val="tx2"/>
              </a:solidFill>
            </a:ln>
          </c:spPr>
        </c:majorGridlines>
        <c:numFmt formatCode="0.00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pPr>
            <a:endParaRPr lang="pl-PL"/>
          </a:p>
        </c:txPr>
        <c:crossAx val="158741680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320337710767726E-2"/>
          <c:y val="0.13154425612052745"/>
          <c:w val="0.67412051137555595"/>
          <c:h val="0.86845574387947322"/>
        </c:manualLayout>
      </c:layout>
      <c:pieChart>
        <c:varyColors val="1"/>
        <c:ser>
          <c:idx val="0"/>
          <c:order val="0"/>
          <c:spPr>
            <a:solidFill>
              <a:srgbClr val="EF9FEB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Arkusz4!$A$1:$A$2</c:f>
              <c:strCache>
                <c:ptCount val="2"/>
                <c:pt idx="0">
                  <c:v>chłopcy</c:v>
                </c:pt>
                <c:pt idx="1">
                  <c:v>dziewczęta</c:v>
                </c:pt>
              </c:strCache>
            </c:strRef>
          </c:cat>
          <c:val>
            <c:numRef>
              <c:f>Arkusz4!$B$1:$B$2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0000FF"/>
            </a:solidFill>
            <a:ln>
              <a:solidFill>
                <a:prstClr val="black"/>
              </a:solidFill>
            </a:ln>
          </c:spPr>
          <c:dPt>
            <c:idx val="1"/>
            <c:bubble3D val="0"/>
            <c:spPr>
              <a:solidFill>
                <a:srgbClr val="EF9FEB"/>
              </a:solidFill>
              <a:ln>
                <a:solidFill>
                  <a:prstClr val="black"/>
                </a:solidFill>
              </a:ln>
            </c:spPr>
          </c:dPt>
          <c:cat>
            <c:strRef>
              <c:f>Arkusz4!$A$9:$A$10</c:f>
              <c:strCache>
                <c:ptCount val="2"/>
                <c:pt idx="0">
                  <c:v>chłopcy</c:v>
                </c:pt>
                <c:pt idx="1">
                  <c:v>dziewczęta</c:v>
                </c:pt>
              </c:strCache>
            </c:strRef>
          </c:cat>
          <c:val>
            <c:numRef>
              <c:f>Arkusz4!$B$9:$B$10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11340216847782036"/>
          <c:y val="1.8241684226471443E-2"/>
          <c:w val="0.86232363093786168"/>
          <c:h val="0.2762291117980355"/>
        </c:manualLayout>
      </c:layout>
      <c:overlay val="0"/>
      <c:txPr>
        <a:bodyPr/>
        <a:lstStyle/>
        <a:p>
          <a:pPr>
            <a:defRPr sz="1800">
              <a:solidFill>
                <a:schemeClr val="bg2">
                  <a:lumMod val="25000"/>
                </a:schemeClr>
              </a:solidFill>
            </a:defRPr>
          </a:pPr>
          <a:endParaRPr lang="pl-PL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09696850013602"/>
          <c:y val="0.20121755046548151"/>
          <c:w val="0.68980649797259164"/>
          <c:h val="0.73411367908828662"/>
        </c:manualLayout>
      </c:layout>
      <c:pieChart>
        <c:varyColors val="1"/>
        <c:ser>
          <c:idx val="0"/>
          <c:order val="0"/>
          <c:spPr>
            <a:solidFill>
              <a:srgbClr val="EF9FEB"/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Arkusz4!$A$5:$A$6</c:f>
              <c:strCache>
                <c:ptCount val="2"/>
                <c:pt idx="0">
                  <c:v>chłopcy</c:v>
                </c:pt>
                <c:pt idx="1">
                  <c:v>dziewczęta</c:v>
                </c:pt>
              </c:strCache>
            </c:strRef>
          </c:cat>
          <c:val>
            <c:numRef>
              <c:f>Arkusz4!$B$5:$B$6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</c:spPr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3B05BF-6A57-4645-8FC1-E548193D54A1}" type="datetimeFigureOut">
              <a:rPr lang="pl-PL"/>
              <a:pPr>
                <a:defRPr/>
              </a:pPr>
              <a:t>19.03.2019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B05EBE-7A29-46C7-BCE2-CAF656612EB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7272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7CDA61-FAA1-44EF-87C0-9B5B7557CEBC}" type="datetimeFigureOut">
              <a:rPr lang="pl-PL"/>
              <a:pPr>
                <a:defRPr/>
              </a:pPr>
              <a:t>19.03.2019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7F4E31-826F-46D0-8A7F-23984E3391A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2262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7F4E31-826F-46D0-8A7F-23984E3391A7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430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434433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zy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8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9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0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1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2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3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4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5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6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7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8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1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2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3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4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5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6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7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8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9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30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31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</p:grpSp>
      <p:grpSp>
        <p:nvGrpSpPr>
          <p:cNvPr id="32" name="Grupa 3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3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3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3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3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3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3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4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4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4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4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4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</p:grpSp>
      <p:sp>
        <p:nvSpPr>
          <p:cNvPr id="97" name="Symbol zastępczy obrazu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11" name="Symbol zastępczy obrazu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25" name="Symbol zastępczy obrazu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26" name="Symbol zastępczy tekstu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5" name="Symbol zastępczy daty 5"/>
          <p:cNvSpPr>
            <a:spLocks noGrp="1"/>
          </p:cNvSpPr>
          <p:nvPr>
            <p:ph type="dt" sz="half" idx="2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84F4A-CD66-47D1-9D74-96CC527A8412}" type="datetimeFigureOut">
              <a:rPr lang="pl-PL"/>
              <a:pPr>
                <a:defRPr/>
              </a:pPr>
              <a:t>19.03.2019</a:t>
            </a:fld>
            <a:endParaRPr lang="pl-PL" dirty="0"/>
          </a:p>
        </p:txBody>
      </p:sp>
      <p:sp>
        <p:nvSpPr>
          <p:cNvPr id="46" name="Symbol zastępczy stopki 6"/>
          <p:cNvSpPr>
            <a:spLocks noGrp="1"/>
          </p:cNvSpPr>
          <p:nvPr>
            <p:ph type="ftr" sz="quarter" idx="2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7" name="Symbol zastępczy numeru slajdu 7"/>
          <p:cNvSpPr>
            <a:spLocks noGrp="1"/>
          </p:cNvSpPr>
          <p:nvPr>
            <p:ph type="sldNum" sz="quarter" idx="24"/>
          </p:nvPr>
        </p:nvSpPr>
        <p:spPr>
          <a:xfrm>
            <a:off x="2130426" y="5779324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444C0-F979-4C6A-B01F-C55C7A3596F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618775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7BFC1-9E37-4CF6-B27E-976110C01519}" type="datetimeFigureOut">
              <a:rPr lang="pl-PL"/>
              <a:pPr>
                <a:defRPr/>
              </a:pPr>
              <a:t>19.03.2019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2130426" y="5779324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05239-1889-4A53-939C-02938366D20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360863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6"/>
          <p:cNvGrpSpPr>
            <a:grpSpLocks/>
          </p:cNvGrpSpPr>
          <p:nvPr/>
        </p:nvGrpSpPr>
        <p:grpSpPr bwMode="auto"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6" name="Dowolny kształt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7" name="Dowolny kształt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grpSp>
          <p:nvGrpSpPr>
            <p:cNvPr id="8" name="Grupa 9"/>
            <p:cNvGrpSpPr>
              <a:grpSpLocks/>
            </p:cNvGrpSpPr>
            <p:nvPr/>
          </p:nvGrpSpPr>
          <p:grpSpPr bwMode="auto"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7" name="Dowolny kształt 41"/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dirty="0">
                  <a:latin typeface="+mn-lt"/>
                </a:endParaRPr>
              </a:p>
            </p:txBody>
          </p:sp>
          <p:sp>
            <p:nvSpPr>
              <p:cNvPr id="18" name="Dowolny kształt 44"/>
              <p:cNvSpPr>
                <a:spLocks/>
              </p:cNvSpPr>
              <p:nvPr/>
            </p:nvSpPr>
            <p:spPr bwMode="auto">
              <a:xfrm rot="16200000" flipV="1">
                <a:off x="9367555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dirty="0">
                  <a:latin typeface="+mn-lt"/>
                </a:endParaRPr>
              </a:p>
            </p:txBody>
          </p:sp>
        </p:grpSp>
        <p:sp>
          <p:nvSpPr>
            <p:cNvPr id="9" name="Dowolny kształt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0" name="Dowolny kształt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1" name="Dowolny kształt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2" name="Dowolny kształt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3" name="Dowolny kształt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4" name="Dowolny kształt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5" name="Dowolny kształt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6" name="Dowolny kształt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C64AB-D14B-4666-905D-7E3E484A6DCF}" type="datetimeFigureOut">
              <a:rPr lang="pl-PL"/>
              <a:pPr>
                <a:defRPr/>
              </a:pPr>
              <a:t>19.03.2019</a:t>
            </a:fld>
            <a:endParaRPr lang="pl-PL" dirty="0"/>
          </a:p>
        </p:txBody>
      </p:sp>
      <p:sp>
        <p:nvSpPr>
          <p:cNvPr id="20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1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2130426" y="5779324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2B4F-EBB2-405A-AA36-C18E9280A7A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8925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03F77-34AC-4BD5-907C-35FF422DAEB6}" type="datetimeFigureOut">
              <a:rPr lang="pl-PL"/>
              <a:pPr>
                <a:defRPr/>
              </a:pPr>
              <a:t>19.03.2019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2130426" y="5779324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DB0B-71E8-40FA-AF85-E4CDD641789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875299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D3465-2C33-4110-9805-AA2748F16396}" type="datetimeFigureOut">
              <a:rPr lang="pl-PL"/>
              <a:pPr>
                <a:defRPr/>
              </a:pPr>
              <a:t>19.03.2019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2130426" y="5779324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64EB6-9779-4026-BB1A-BB600FBF4CA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409173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C6B1D-F8BA-41FA-9D19-D53844DD75FF}" type="datetimeFigureOut">
              <a:rPr lang="pl-PL"/>
              <a:pPr>
                <a:defRPr/>
              </a:pPr>
              <a:t>19.03.2019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2130426" y="5779324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B520E-19C6-47AD-9B78-70B89E06853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826464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1339392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48549-4454-4ABA-9771-EAB5FC21BAF2}" type="datetimeFigureOut">
              <a:rPr lang="pl-PL"/>
              <a:pPr>
                <a:defRPr/>
              </a:pPr>
              <a:t>19.03.2019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2130426" y="5779324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DF31C-E1A0-4634-A480-80FDEA0A55B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904438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E277D-A3C0-4080-9DC3-03A7415ED906}" type="datetimeFigureOut">
              <a:rPr lang="pl-PL"/>
              <a:pPr>
                <a:defRPr/>
              </a:pPr>
              <a:t>19.03.2019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2130426" y="5779324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3566E-3C50-4941-A8D3-3E111FFF8B4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969663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986735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91BC6-E081-44DF-BBDA-9EC13C55B8DE}" type="datetimeFigureOut">
              <a:rPr lang="pl-PL"/>
              <a:pPr>
                <a:defRPr/>
              </a:pPr>
              <a:t>19.03.2019</a:t>
            </a:fld>
            <a:endParaRPr lang="pl-PL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2130426" y="5779324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B813F-8C00-462D-BF6B-06285BB6344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464009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wa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8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9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0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1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2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3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4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5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6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7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8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1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2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3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4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5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6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7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8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9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30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31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</p:grpSp>
      <p:sp>
        <p:nvSpPr>
          <p:cNvPr id="36" name="Symbol zastępczy obrazu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37" name="Symbol zastępczy obrazu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39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0" name="Symbol zastępczy tekstu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2" name="Symbol zastępczy daty 5"/>
          <p:cNvSpPr>
            <a:spLocks noGrp="1"/>
          </p:cNvSpPr>
          <p:nvPr>
            <p:ph type="dt" sz="half" idx="20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0BA4-409D-4023-91E3-2F119C873335}" type="datetimeFigureOut">
              <a:rPr lang="pl-PL"/>
              <a:pPr>
                <a:defRPr/>
              </a:pPr>
              <a:t>19.03.2019</a:t>
            </a:fld>
            <a:endParaRPr lang="pl-PL" dirty="0"/>
          </a:p>
        </p:txBody>
      </p:sp>
      <p:sp>
        <p:nvSpPr>
          <p:cNvPr id="33" name="Symbol zastępczy stopki 6"/>
          <p:cNvSpPr>
            <a:spLocks noGrp="1"/>
          </p:cNvSpPr>
          <p:nvPr>
            <p:ph type="ftr" sz="quarter" idx="21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4" name="Symbol zastępczy numeru slajdu 7"/>
          <p:cNvSpPr>
            <a:spLocks noGrp="1"/>
          </p:cNvSpPr>
          <p:nvPr>
            <p:ph type="sldNum" sz="quarter" idx="22"/>
          </p:nvPr>
        </p:nvSpPr>
        <p:spPr>
          <a:xfrm>
            <a:off x="2130426" y="5779324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CECFE-F738-44E2-A7CA-C6417EC9C89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812983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zy obrazy z podpis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0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1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2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3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4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5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6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7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8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19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0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</p:grpSp>
      <p:grpSp>
        <p:nvGrpSpPr>
          <p:cNvPr id="21" name="Grupa 20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3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4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5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6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7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8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29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30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31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32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33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</p:grpSp>
      <p:grpSp>
        <p:nvGrpSpPr>
          <p:cNvPr id="34" name="Grupa 33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3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3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3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3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4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4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4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4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4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4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  <p:sp>
          <p:nvSpPr>
            <p:cNvPr id="4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latin typeface="+mn-lt"/>
              </a:endParaRPr>
            </a:p>
          </p:txBody>
        </p:sp>
      </p:grpSp>
      <p:sp>
        <p:nvSpPr>
          <p:cNvPr id="78" name="Symbol zastępczy obrazu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79" name="Symbol zastępczy obrazu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80" name="Symbol zastępczy obrazu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81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2" name="Symbol zastępczy tekstu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3" name="Symbol zastępczy tekstu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7" name="Symbol zastępczy daty 5"/>
          <p:cNvSpPr>
            <a:spLocks noGrp="1"/>
          </p:cNvSpPr>
          <p:nvPr>
            <p:ph type="dt" sz="half" idx="23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67EB-59AB-4BA5-989E-FD98AD1EB6DB}" type="datetimeFigureOut">
              <a:rPr lang="pl-PL"/>
              <a:pPr>
                <a:defRPr/>
              </a:pPr>
              <a:t>19.03.2019</a:t>
            </a:fld>
            <a:endParaRPr lang="pl-PL" dirty="0"/>
          </a:p>
        </p:txBody>
      </p:sp>
      <p:sp>
        <p:nvSpPr>
          <p:cNvPr id="48" name="Symbol zastępczy stopki 6"/>
          <p:cNvSpPr>
            <a:spLocks noGrp="1"/>
          </p:cNvSpPr>
          <p:nvPr>
            <p:ph type="ftr" sz="quarter" idx="24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9" name="Symbol zastępczy numeru slajdu 7"/>
          <p:cNvSpPr>
            <a:spLocks noGrp="1"/>
          </p:cNvSpPr>
          <p:nvPr>
            <p:ph type="sldNum" sz="quarter" idx="25"/>
          </p:nvPr>
        </p:nvSpPr>
        <p:spPr>
          <a:xfrm>
            <a:off x="2130426" y="5779324"/>
            <a:ext cx="762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9993-98E6-4374-8664-EF90536916E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823140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065213" y="558496"/>
            <a:ext cx="10058400" cy="96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pic>
        <p:nvPicPr>
          <p:cNvPr id="7" name="Picture 2" descr="E:\grafika\niebieskie-logo.png"/>
          <p:cNvPicPr>
            <a:picLocks noChangeAspect="1" noChangeArrowheads="1"/>
          </p:cNvPicPr>
          <p:nvPr userDrawn="1"/>
        </p:nvPicPr>
        <p:blipFill>
          <a:blip r:embed="rId1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6560" y="38383"/>
            <a:ext cx="523442" cy="508238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" name="pole tekstowe 9"/>
          <p:cNvSpPr txBox="1"/>
          <p:nvPr userDrawn="1"/>
        </p:nvSpPr>
        <p:spPr>
          <a:xfrm>
            <a:off x="790002" y="177289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b="0" baseline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System Edukacji Statystycznej</a:t>
            </a:r>
            <a:endParaRPr lang="pl-PL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0" r:id="rId2"/>
    <p:sldLayoutId id="2147483678" r:id="rId3"/>
    <p:sldLayoutId id="2147483671" r:id="rId4"/>
    <p:sldLayoutId id="2147483672" r:id="rId5"/>
    <p:sldLayoutId id="2147483673" r:id="rId6"/>
    <p:sldLayoutId id="2147483674" r:id="rId7"/>
    <p:sldLayoutId id="2147483679" r:id="rId8"/>
    <p:sldLayoutId id="2147483680" r:id="rId9"/>
    <p:sldLayoutId id="2147483681" r:id="rId10"/>
    <p:sldLayoutId id="2147483675" r:id="rId11"/>
    <p:sldLayoutId id="2147483682" r:id="rId12"/>
    <p:sldLayoutId id="2147483676" r:id="rId13"/>
    <p:sldLayoutId id="2147483683" r:id="rId14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anose="02000600000000000000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anose="02000600000000000000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anose="02000600000000000000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anose="02000600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anose="02000600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anose="02000600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anose="02000600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anose="02000600000000000000" pitchFamily="2" charset="0"/>
        </a:defRPr>
      </a:lvl9pPr>
    </p:titleStyle>
    <p:bodyStyle>
      <a:lvl1pPr marL="346075" indent="-346075" algn="l" rtl="0" fontAlgn="base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fontAlgn="base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6.jpeg"/><Relationship Id="rId7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6.jpeg"/><Relationship Id="rId7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68601" y="1207008"/>
            <a:ext cx="8015288" cy="2725673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Statystyka </a:t>
            </a:r>
            <a:b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mnie dotyka</a:t>
            </a:r>
            <a:endParaRPr lang="pl-PL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261812" y="2270337"/>
            <a:ext cx="51844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4800" b="1" dirty="0">
                <a:solidFill>
                  <a:schemeClr val="bg2">
                    <a:lumMod val="25000"/>
                  </a:schemeClr>
                </a:solidFill>
              </a:rPr>
              <a:t>gromadzeniem</a:t>
            </a:r>
          </a:p>
        </p:txBody>
      </p:sp>
      <p:sp>
        <p:nvSpPr>
          <p:cNvPr id="5" name="Prostokąt 4"/>
          <p:cNvSpPr/>
          <p:nvPr/>
        </p:nvSpPr>
        <p:spPr>
          <a:xfrm>
            <a:off x="-215153" y="521359"/>
            <a:ext cx="1240715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Statystyka zajmuje się….</a:t>
            </a:r>
            <a:r>
              <a:rPr lang="pl-PL" sz="48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48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endParaRPr lang="pl-PL" sz="48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Znalezione obrazy dla zapytania zbieranie grzybó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2" y="1980120"/>
            <a:ext cx="4199908" cy="258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Znalezione obrazy dla zapytania ankieter"/>
          <p:cNvPicPr>
            <a:picLocks noChangeAspect="1" noChangeArrowheads="1"/>
          </p:cNvPicPr>
          <p:nvPr/>
        </p:nvPicPr>
        <p:blipFill>
          <a:blip r:embed="rId3" cstate="print"/>
          <a:srcRect t="-329" b="666"/>
          <a:stretch>
            <a:fillRect/>
          </a:stretch>
        </p:blipFill>
        <p:spPr bwMode="auto">
          <a:xfrm>
            <a:off x="9043987" y="3340213"/>
            <a:ext cx="2905125" cy="3517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9753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587592" y="2184613"/>
            <a:ext cx="59186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4800" b="1" dirty="0" smtClean="0">
                <a:solidFill>
                  <a:schemeClr val="bg2">
                    <a:lumMod val="25000"/>
                  </a:schemeClr>
                </a:solidFill>
              </a:rPr>
              <a:t>przetwarzaniem </a:t>
            </a:r>
            <a:br>
              <a:rPr lang="pl-PL" sz="4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4800" b="1" dirty="0" smtClean="0">
                <a:solidFill>
                  <a:schemeClr val="bg2">
                    <a:lumMod val="25000"/>
                  </a:schemeClr>
                </a:solidFill>
              </a:rPr>
              <a:t>i analizowaniem</a:t>
            </a:r>
            <a:endParaRPr lang="pl-PL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-215153" y="621372"/>
            <a:ext cx="124071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Statystyka zajmuje się….</a:t>
            </a:r>
            <a:br>
              <a:rPr lang="pl-PL" sz="4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endParaRPr lang="pl-PL" sz="44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11" descr="http://2.bp.blogspot.com/-AOps9VIQwlU/UknCw-kphMI/AAAAAAAAAZA/q-OBHwx6tms/s1600/obrazy+mamy+1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61" y="1628775"/>
            <a:ext cx="4171951" cy="3128963"/>
          </a:xfrm>
          <a:prstGeom prst="rect">
            <a:avLst/>
          </a:prstGeom>
          <a:noFill/>
        </p:spPr>
      </p:pic>
      <p:pic>
        <p:nvPicPr>
          <p:cNvPr id="41986" name="Picture 2" descr="Znalezione obrazy dla zapytania anki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0027" y="4343400"/>
            <a:ext cx="4161774" cy="2338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9753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086350" y="1838652"/>
            <a:ext cx="8015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l-PL" sz="4800" b="1" dirty="0" smtClean="0">
                <a:solidFill>
                  <a:schemeClr val="bg2">
                    <a:lumMod val="25000"/>
                  </a:schemeClr>
                </a:solidFill>
              </a:rPr>
              <a:t>udostępnianiem</a:t>
            </a:r>
            <a:endParaRPr lang="pl-PL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571207"/>
            <a:ext cx="120306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Statystyka zajmuje się</a:t>
            </a:r>
            <a:r>
              <a:rPr lang="pl-PL" sz="4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….</a:t>
            </a:r>
            <a:endParaRPr lang="pl-PL" sz="44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10" descr="Znalezione obrazy dla zapytania wspólny posi&amp;lstrok;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1" y="1400447"/>
            <a:ext cx="3881184" cy="26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t="43811" r="44336" b="28437"/>
          <a:stretch>
            <a:fillRect/>
          </a:stretch>
        </p:blipFill>
        <p:spPr bwMode="auto">
          <a:xfrm>
            <a:off x="5314951" y="4772025"/>
            <a:ext cx="5915026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t="10250" r="44453" b="69312"/>
          <a:stretch>
            <a:fillRect/>
          </a:stretch>
        </p:blipFill>
        <p:spPr bwMode="auto">
          <a:xfrm>
            <a:off x="5314950" y="3300412"/>
            <a:ext cx="6476999" cy="14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78569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35624" y="0"/>
            <a:ext cx="10394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Wiecie czym zajmuje się statystyka?</a:t>
            </a:r>
          </a:p>
        </p:txBody>
      </p:sp>
      <p:pic>
        <p:nvPicPr>
          <p:cNvPr id="3" name="Picture 8" descr="Znalezione obrazy dla zapytania zbieranie grzybó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28" y="1035143"/>
            <a:ext cx="3074639" cy="230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nalezione obrazy dla zapytania zbieranie grzybó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t="890" r="6471" b="1"/>
          <a:stretch/>
        </p:blipFill>
        <p:spPr bwMode="auto">
          <a:xfrm>
            <a:off x="8416721" y="877068"/>
            <a:ext cx="3227582" cy="22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http://2.bp.blogspot.com/-AOps9VIQwlU/UknCw-kphMI/AAAAAAAAAZA/q-OBHwx6tms/s1600/obrazy+mamy+1707.jpg"/>
          <p:cNvPicPr>
            <a:picLocks noChangeAspect="1" noChangeArrowheads="1"/>
          </p:cNvPicPr>
          <p:nvPr/>
        </p:nvPicPr>
        <p:blipFill>
          <a:blip r:embed="rId4" cstate="print"/>
          <a:srcRect r="20064"/>
          <a:stretch>
            <a:fillRect/>
          </a:stretch>
        </p:blipFill>
        <p:spPr bwMode="auto">
          <a:xfrm flipH="1">
            <a:off x="9201138" y="4429125"/>
            <a:ext cx="2390775" cy="2243138"/>
          </a:xfrm>
          <a:prstGeom prst="rect">
            <a:avLst/>
          </a:prstGeom>
          <a:noFill/>
        </p:spPr>
      </p:pic>
      <p:pic>
        <p:nvPicPr>
          <p:cNvPr id="7" name="Picture 4" descr="Znalezione obrazy dla zapytania ankieter"/>
          <p:cNvPicPr>
            <a:picLocks noChangeAspect="1" noChangeArrowheads="1"/>
          </p:cNvPicPr>
          <p:nvPr/>
        </p:nvPicPr>
        <p:blipFill>
          <a:blip r:embed="rId5" cstate="print"/>
          <a:srcRect t="6021"/>
          <a:stretch>
            <a:fillRect/>
          </a:stretch>
        </p:blipFill>
        <p:spPr bwMode="auto">
          <a:xfrm>
            <a:off x="3196449" y="1157289"/>
            <a:ext cx="1975644" cy="2475596"/>
          </a:xfrm>
          <a:prstGeom prst="rect">
            <a:avLst/>
          </a:prstGeom>
          <a:noFill/>
        </p:spPr>
      </p:pic>
      <p:pic>
        <p:nvPicPr>
          <p:cNvPr id="8" name="Picture 2" descr="Znalezione obrazy dla zapytania ankieter"/>
          <p:cNvPicPr>
            <a:picLocks noChangeAspect="1" noChangeArrowheads="1"/>
          </p:cNvPicPr>
          <p:nvPr/>
        </p:nvPicPr>
        <p:blipFill>
          <a:blip r:embed="rId6" cstate="print"/>
          <a:srcRect t="-329" b="666"/>
          <a:stretch>
            <a:fillRect/>
          </a:stretch>
        </p:blipFill>
        <p:spPr bwMode="auto">
          <a:xfrm>
            <a:off x="7437355" y="982778"/>
            <a:ext cx="2135261" cy="2585566"/>
          </a:xfrm>
          <a:prstGeom prst="rect">
            <a:avLst/>
          </a:prstGeom>
          <a:noFill/>
        </p:spPr>
      </p:pic>
      <p:pic>
        <p:nvPicPr>
          <p:cNvPr id="9" name="Picture 2" descr="Znalezione obrazy dla zapytania ankieter"/>
          <p:cNvPicPr>
            <a:picLocks noChangeAspect="1" noChangeArrowheads="1"/>
          </p:cNvPicPr>
          <p:nvPr/>
        </p:nvPicPr>
        <p:blipFill>
          <a:blip r:embed="rId7" cstate="print"/>
          <a:srcRect l="14649"/>
          <a:stretch>
            <a:fillRect/>
          </a:stretch>
        </p:blipFill>
        <p:spPr bwMode="auto">
          <a:xfrm>
            <a:off x="7315188" y="4286250"/>
            <a:ext cx="2532061" cy="1666875"/>
          </a:xfrm>
          <a:prstGeom prst="rect">
            <a:avLst/>
          </a:prstGeom>
          <a:noFill/>
        </p:spPr>
      </p:pic>
      <p:sp>
        <p:nvSpPr>
          <p:cNvPr id="13" name="Elipsa 12"/>
          <p:cNvSpPr/>
          <p:nvPr/>
        </p:nvSpPr>
        <p:spPr>
          <a:xfrm>
            <a:off x="885842" y="914399"/>
            <a:ext cx="4357688" cy="27860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7339003" y="795337"/>
            <a:ext cx="4357688" cy="27860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7224700" y="4071936"/>
            <a:ext cx="4357688" cy="27860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icture 10" descr="Znalezione obrazy dla zapytania wspólny posi&amp;lstrok;e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4" r="4018"/>
          <a:stretch>
            <a:fillRect/>
          </a:stretch>
        </p:blipFill>
        <p:spPr bwMode="auto">
          <a:xfrm>
            <a:off x="1271579" y="4486275"/>
            <a:ext cx="3071836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rcRect t="10250" r="75992" b="75960"/>
          <a:stretch>
            <a:fillRect/>
          </a:stretch>
        </p:blipFill>
        <p:spPr bwMode="auto">
          <a:xfrm>
            <a:off x="2900378" y="4257675"/>
            <a:ext cx="222884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ipsa 15"/>
          <p:cNvSpPr/>
          <p:nvPr/>
        </p:nvSpPr>
        <p:spPr>
          <a:xfrm>
            <a:off x="823928" y="4071936"/>
            <a:ext cx="4357688" cy="27860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prawo 23"/>
          <p:cNvSpPr/>
          <p:nvPr/>
        </p:nvSpPr>
        <p:spPr>
          <a:xfrm>
            <a:off x="5457824" y="1985960"/>
            <a:ext cx="1728787" cy="500062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 w prawo 24"/>
          <p:cNvSpPr/>
          <p:nvPr/>
        </p:nvSpPr>
        <p:spPr>
          <a:xfrm flipH="1">
            <a:off x="5424487" y="5238750"/>
            <a:ext cx="1471613" cy="50006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trzałka w prawo 26"/>
          <p:cNvSpPr/>
          <p:nvPr/>
        </p:nvSpPr>
        <p:spPr>
          <a:xfrm rot="16200000" flipH="1">
            <a:off x="8936835" y="3564735"/>
            <a:ext cx="871538" cy="428623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trzałka w prawo 27"/>
          <p:cNvSpPr/>
          <p:nvPr/>
        </p:nvSpPr>
        <p:spPr>
          <a:xfrm rot="5400000" flipH="1" flipV="1">
            <a:off x="2516986" y="3645696"/>
            <a:ext cx="871538" cy="428623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4336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7" grpId="0" animBg="1"/>
      <p:bldP spid="18" grpId="0" animBg="1"/>
      <p:bldP spid="16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26747" y="700034"/>
            <a:ext cx="10058400" cy="656225"/>
          </a:xfrm>
        </p:spPr>
        <p:txBody>
          <a:bodyPr/>
          <a:lstStyle/>
          <a:p>
            <a:pPr algn="ctr"/>
            <a:r>
              <a:rPr lang="pl-PL" sz="4800" b="1" dirty="0" smtClean="0">
                <a:solidFill>
                  <a:schemeClr val="bg2">
                    <a:lumMod val="25000"/>
                  </a:schemeClr>
                </a:solidFill>
              </a:rPr>
              <a:t>Jakie dane  są zbierane?</a:t>
            </a:r>
            <a:endParaRPr lang="pl-PL" sz="4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2"/>
          <a:stretch>
            <a:fillRect/>
          </a:stretch>
        </p:blipFill>
        <p:spPr>
          <a:xfrm>
            <a:off x="8092332" y="1516626"/>
            <a:ext cx="3697441" cy="2031793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92" y="1479096"/>
            <a:ext cx="3764829" cy="2508318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8" y="4385712"/>
            <a:ext cx="3250611" cy="2429164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59" y="3987414"/>
            <a:ext cx="3615570" cy="2515810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02" y="1610973"/>
            <a:ext cx="3368387" cy="2526290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29" y="4059773"/>
            <a:ext cx="3806428" cy="272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1214170" y="628465"/>
            <a:ext cx="10395238" cy="1169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b="1" dirty="0">
                <a:solidFill>
                  <a:schemeClr val="bg2">
                    <a:lumMod val="25000"/>
                  </a:schemeClr>
                </a:solidFill>
              </a:rPr>
              <a:t>A co to ta tajemnica statystyczna?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51" y="2329223"/>
            <a:ext cx="7629524" cy="339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Arial" pitchFamily="34" charset="0"/>
              </a:rPr>
              <a:t>Jest dla statystyka niezwykle ważna. </a:t>
            </a:r>
          </a:p>
          <a:p>
            <a:pPr lvl="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n-lt"/>
                <a:cs typeface="Arial" pitchFamily="34" charset="0"/>
              </a:rPr>
              <a:t>Tajemnica statystyczna mówi o tym, że dane indywidualne i dane osobowe, które zbieramy i gromadzimy są poufne i podlegają szczególnej ochronie.</a:t>
            </a:r>
          </a:p>
          <a:p>
            <a:pPr lvl="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lvl="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427267"/>
            <a:ext cx="2591430" cy="3837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696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413983" y="600586"/>
            <a:ext cx="11778017" cy="6059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b="1" dirty="0">
                <a:solidFill>
                  <a:schemeClr val="bg2">
                    <a:lumMod val="25000"/>
                  </a:schemeClr>
                </a:solidFill>
              </a:rPr>
              <a:t>Dane osobowe są chronione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5175" y="2077241"/>
            <a:ext cx="3995579" cy="282734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486060" y="4944212"/>
            <a:ext cx="2767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   Nie podajemy danych</a:t>
            </a:r>
            <a:br>
              <a:rPr lang="pl-PL" sz="2000" b="1" dirty="0" smtClean="0">
                <a:solidFill>
                  <a:srgbClr val="FF0000"/>
                </a:solidFill>
              </a:rPr>
            </a:br>
            <a:r>
              <a:rPr lang="pl-PL" sz="2000" b="1" dirty="0" smtClean="0">
                <a:solidFill>
                  <a:srgbClr val="FF0000"/>
                </a:solidFill>
              </a:rPr>
              <a:t>    o konkretnej osobie 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906440" y="5051956"/>
            <a:ext cx="450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Podajemy dane dla pewnej zbiorowości, grupy osób 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19102" y="1785938"/>
            <a:ext cx="2895598" cy="3530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</a:pP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Dane osobowe to takie, które można</a:t>
            </a:r>
            <a:br>
              <a:rPr lang="pl-PL" sz="2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</a:b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powiązać </a:t>
            </a:r>
            <a:br>
              <a:rPr lang="pl-PL" sz="2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</a:b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z konkretną osobą np. twoim kolegą.</a:t>
            </a:r>
          </a:p>
        </p:txBody>
      </p:sp>
      <p:pic>
        <p:nvPicPr>
          <p:cNvPr id="7172" name="Picture 4" descr="Znalezione obrazy dla zapytania chłopiec z plecakiem rysunek"/>
          <p:cNvPicPr>
            <a:picLocks noChangeAspect="1" noChangeArrowheads="1"/>
          </p:cNvPicPr>
          <p:nvPr/>
        </p:nvPicPr>
        <p:blipFill>
          <a:blip r:embed="rId3" cstate="print"/>
          <a:srcRect b="5138"/>
          <a:stretch>
            <a:fillRect/>
          </a:stretch>
        </p:blipFill>
        <p:spPr bwMode="auto">
          <a:xfrm>
            <a:off x="4076705" y="2300288"/>
            <a:ext cx="1688581" cy="2514600"/>
          </a:xfrm>
          <a:prstGeom prst="rect">
            <a:avLst/>
          </a:prstGeom>
          <a:noFill/>
        </p:spPr>
      </p:pic>
      <p:grpSp>
        <p:nvGrpSpPr>
          <p:cNvPr id="8" name="Grupa 7"/>
          <p:cNvGrpSpPr/>
          <p:nvPr/>
        </p:nvGrpSpPr>
        <p:grpSpPr>
          <a:xfrm>
            <a:off x="3900488" y="2286000"/>
            <a:ext cx="1921190" cy="2616308"/>
            <a:chOff x="1790230" y="1174623"/>
            <a:chExt cx="2005200" cy="2768400"/>
          </a:xfrm>
        </p:grpSpPr>
        <p:cxnSp>
          <p:nvCxnSpPr>
            <p:cNvPr id="9" name="Łącznik prostoliniowy 19"/>
            <p:cNvCxnSpPr/>
            <p:nvPr/>
          </p:nvCxnSpPr>
          <p:spPr>
            <a:xfrm>
              <a:off x="1790230" y="1174623"/>
              <a:ext cx="2005200" cy="276840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oliniowy 20"/>
            <p:cNvCxnSpPr/>
            <p:nvPr/>
          </p:nvCxnSpPr>
          <p:spPr>
            <a:xfrm flipH="1">
              <a:off x="1790230" y="1174623"/>
              <a:ext cx="2005200" cy="276840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Prostokąt 12"/>
          <p:cNvSpPr/>
          <p:nvPr/>
        </p:nvSpPr>
        <p:spPr>
          <a:xfrm>
            <a:off x="4186240" y="1398284"/>
            <a:ext cx="1743073" cy="583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</a:pP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Krzyś</a:t>
            </a:r>
          </a:p>
        </p:txBody>
      </p:sp>
    </p:spTree>
    <p:extLst>
      <p:ext uri="{BB962C8B-B14F-4D97-AF65-F5344CB8AC3E}">
        <p14:creationId xmlns:p14="http://schemas.microsoft.com/office/powerpoint/2010/main" val="4257955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0" y="596470"/>
            <a:ext cx="12192000" cy="4619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b="1" dirty="0">
                <a:solidFill>
                  <a:schemeClr val="bg2">
                    <a:lumMod val="25000"/>
                  </a:schemeClr>
                </a:solidFill>
              </a:rPr>
              <a:t>Dane indywidualne są chronione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314605" y="4977431"/>
            <a:ext cx="2767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Nigdy nie podajemy </a:t>
            </a:r>
            <a:r>
              <a:rPr lang="pl-PL" sz="2000" b="1" dirty="0" smtClean="0">
                <a:solidFill>
                  <a:srgbClr val="FF0000"/>
                </a:solidFill>
              </a:rPr>
              <a:t>danych</a:t>
            </a:r>
            <a:r>
              <a:rPr lang="pl-PL" b="1" dirty="0" smtClean="0">
                <a:solidFill>
                  <a:srgbClr val="FF0000"/>
                </a:solidFill>
              </a:rPr>
              <a:t> dla konkretnych fabryk 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879900" y="5046380"/>
            <a:ext cx="450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Dane, które są opracowywane i publikowane mogą dotyczyć, np. fabryk w województwie podkarpackim   </a:t>
            </a:r>
            <a:endParaRPr lang="pl-PL" sz="2000" b="1" dirty="0">
              <a:solidFill>
                <a:srgbClr val="FF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4668" y="2817095"/>
            <a:ext cx="1706548" cy="18002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5538" y="1395937"/>
            <a:ext cx="5314950" cy="3667125"/>
          </a:xfrm>
          <a:prstGeom prst="rect">
            <a:avLst/>
          </a:prstGeom>
        </p:spPr>
      </p:pic>
      <p:grpSp>
        <p:nvGrpSpPr>
          <p:cNvPr id="8" name="Grupa 7"/>
          <p:cNvGrpSpPr>
            <a:grpSpLocks noChangeAspect="1"/>
          </p:cNvGrpSpPr>
          <p:nvPr/>
        </p:nvGrpSpPr>
        <p:grpSpPr>
          <a:xfrm rot="5400000">
            <a:off x="3875131" y="2588164"/>
            <a:ext cx="1503900" cy="2076300"/>
            <a:chOff x="1790230" y="1174623"/>
            <a:chExt cx="2005200" cy="2768400"/>
          </a:xfrm>
        </p:grpSpPr>
        <p:cxnSp>
          <p:nvCxnSpPr>
            <p:cNvPr id="9" name="Łącznik prostoliniowy 13"/>
            <p:cNvCxnSpPr/>
            <p:nvPr/>
          </p:nvCxnSpPr>
          <p:spPr>
            <a:xfrm>
              <a:off x="1790230" y="1174623"/>
              <a:ext cx="2005200" cy="276840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Łącznik prostoliniowy 14"/>
            <p:cNvCxnSpPr/>
            <p:nvPr/>
          </p:nvCxnSpPr>
          <p:spPr>
            <a:xfrm flipH="1">
              <a:off x="1790230" y="1174623"/>
              <a:ext cx="2005200" cy="276840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Prostokąt 10"/>
          <p:cNvSpPr/>
          <p:nvPr/>
        </p:nvSpPr>
        <p:spPr>
          <a:xfrm>
            <a:off x="471488" y="1566855"/>
            <a:ext cx="2614613" cy="4498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</a:pP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Dane indywidualne to takie dane, które możesz przypisać do konkretnej firmy lub instytucji.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457576" y="1543051"/>
            <a:ext cx="2543173" cy="105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4000"/>
              </a:lnSpc>
            </a:pPr>
            <a:r>
              <a:rPr lang="pl-PL" sz="2800" b="1" dirty="0" err="1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WSK</a:t>
            </a:r>
            <a:r>
              <a:rPr lang="pl-PL" sz="2800" b="1" dirty="0" smtClean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Rzeszów</a:t>
            </a:r>
          </a:p>
        </p:txBody>
      </p:sp>
    </p:spTree>
    <p:extLst>
      <p:ext uri="{BB962C8B-B14F-4D97-AF65-F5344CB8AC3E}">
        <p14:creationId xmlns:p14="http://schemas.microsoft.com/office/powerpoint/2010/main" val="41838813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7294" y="495628"/>
            <a:ext cx="6722301" cy="799580"/>
          </a:xfrm>
        </p:spPr>
        <p:txBody>
          <a:bodyPr/>
          <a:lstStyle/>
          <a:p>
            <a:pPr algn="ctr"/>
            <a:r>
              <a:rPr lang="pl-PL" sz="4400" b="1" dirty="0" smtClean="0">
                <a:solidFill>
                  <a:schemeClr val="bg2">
                    <a:lumMod val="25000"/>
                  </a:schemeClr>
                </a:solidFill>
              </a:rPr>
              <a:t>Tabele</a:t>
            </a:r>
            <a:endParaRPr lang="pl-PL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/>
          <a:srcRect t="4026" r="1456" b="48060"/>
          <a:stretch/>
        </p:blipFill>
        <p:spPr>
          <a:xfrm>
            <a:off x="1876640" y="1497300"/>
            <a:ext cx="8267218" cy="483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607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853758" y="418830"/>
            <a:ext cx="10058400" cy="96550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4D290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D290B"/>
                </a:solidFill>
                <a:latin typeface="Segoe Print" panose="02000600000000000000" pitchFamily="2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D290B"/>
                </a:solidFill>
                <a:latin typeface="Segoe Print" panose="02000600000000000000" pitchFamily="2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D290B"/>
                </a:solidFill>
                <a:latin typeface="Segoe Print" panose="02000600000000000000" pitchFamily="2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D290B"/>
                </a:solidFill>
                <a:latin typeface="Segoe Print" panose="02000600000000000000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D290B"/>
                </a:solidFill>
                <a:latin typeface="Segoe Print" panose="02000600000000000000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D290B"/>
                </a:solidFill>
                <a:latin typeface="Segoe Print" panose="02000600000000000000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D290B"/>
                </a:solidFill>
                <a:latin typeface="Segoe Print" panose="02000600000000000000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4D290B"/>
                </a:solidFill>
                <a:latin typeface="Segoe Print" panose="02000600000000000000" pitchFamily="2" charset="0"/>
              </a:defRPr>
            </a:lvl9pPr>
          </a:lstStyle>
          <a:p>
            <a:pPr algn="ctr" eaLnBrk="1" hangingPunct="1"/>
            <a:r>
              <a:rPr lang="pl-PL" sz="4400" b="1" dirty="0">
                <a:solidFill>
                  <a:schemeClr val="bg2">
                    <a:lumMod val="25000"/>
                  </a:schemeClr>
                </a:solidFill>
              </a:rPr>
              <a:t>K</a:t>
            </a:r>
            <a:r>
              <a:rPr lang="pl-PL" sz="4400" b="1" dirty="0" smtClean="0">
                <a:solidFill>
                  <a:schemeClr val="bg2">
                    <a:lumMod val="25000"/>
                  </a:schemeClr>
                </a:solidFill>
              </a:rPr>
              <a:t>artogramy</a:t>
            </a:r>
            <a:endParaRPr lang="pl-PL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91" y="2114551"/>
            <a:ext cx="6575550" cy="453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028885" y="1636675"/>
            <a:ext cx="4536819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altLang="pl-PL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Liczba miast według województw</a:t>
            </a:r>
          </a:p>
        </p:txBody>
      </p:sp>
    </p:spTree>
    <p:extLst>
      <p:ext uri="{BB962C8B-B14F-4D97-AF65-F5344CB8AC3E}">
        <p14:creationId xmlns:p14="http://schemas.microsoft.com/office/powerpoint/2010/main" val="2104044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76" y="681318"/>
            <a:ext cx="5116727" cy="340207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357" y="3540678"/>
            <a:ext cx="4989253" cy="331732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607"/>
            <a:ext cx="6344728" cy="42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54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2333" y="335637"/>
            <a:ext cx="10058400" cy="965503"/>
          </a:xfrm>
        </p:spPr>
        <p:txBody>
          <a:bodyPr/>
          <a:lstStyle/>
          <a:p>
            <a:pPr algn="ctr"/>
            <a:r>
              <a:rPr lang="pl-PL" sz="4400" b="1" dirty="0">
                <a:solidFill>
                  <a:schemeClr val="bg2">
                    <a:lumMod val="25000"/>
                  </a:schemeClr>
                </a:solidFill>
              </a:rPr>
              <a:t>Wykresy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 cstate="print"/>
          <a:srcRect l="13813" t="90141" r="69824" b="-1231"/>
          <a:stretch/>
        </p:blipFill>
        <p:spPr bwMode="auto">
          <a:xfrm>
            <a:off x="9813544" y="3211068"/>
            <a:ext cx="1289050" cy="53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r="4573" b="6856"/>
          <a:stretch>
            <a:fillRect/>
          </a:stretch>
        </p:blipFill>
        <p:spPr bwMode="auto">
          <a:xfrm>
            <a:off x="6413119" y="2985643"/>
            <a:ext cx="32734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 cstate="print"/>
          <a:srcRect l="65499" t="90141" r="11794" b="-1231"/>
          <a:stretch/>
        </p:blipFill>
        <p:spPr bwMode="auto">
          <a:xfrm>
            <a:off x="9813544" y="4192143"/>
            <a:ext cx="1789113" cy="53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2" cstate="print"/>
          <a:srcRect l="39310" t="90141" r="42363" b="-1231"/>
          <a:stretch/>
        </p:blipFill>
        <p:spPr bwMode="auto">
          <a:xfrm>
            <a:off x="9813544" y="3701606"/>
            <a:ext cx="1444625" cy="53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6096000" y="1635280"/>
            <a:ext cx="6096000" cy="654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altLang="pl-PL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Struktura </a:t>
            </a:r>
            <a:r>
              <a:rPr lang="pl-PL" altLang="pl-PL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ludności </a:t>
            </a:r>
            <a:r>
              <a:rPr lang="pl-PL" altLang="pl-PL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według </a:t>
            </a:r>
            <a:endParaRPr lang="pl-PL" altLang="pl-PL" sz="2000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</a:pPr>
            <a:r>
              <a:rPr lang="pl-PL" altLang="pl-PL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grup </a:t>
            </a:r>
            <a:r>
              <a:rPr lang="pl-PL" altLang="pl-PL" sz="20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wieku</a:t>
            </a:r>
            <a:endParaRPr lang="pl-PL" sz="20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458314466"/>
              </p:ext>
            </p:extLst>
          </p:nvPr>
        </p:nvGraphicFramePr>
        <p:xfrm>
          <a:off x="1060704" y="2448692"/>
          <a:ext cx="3889248" cy="387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Prostokąt 11"/>
          <p:cNvSpPr/>
          <p:nvPr/>
        </p:nvSpPr>
        <p:spPr>
          <a:xfrm>
            <a:off x="317119" y="15398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altLang="pl-PL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Przyrost naturalny na 1000 </a:t>
            </a:r>
            <a:br>
              <a:rPr lang="pl-PL" altLang="pl-PL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pl-PL" altLang="pl-PL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ludności w 2014 r.</a:t>
            </a:r>
            <a:endParaRPr lang="pl-PL" sz="2000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2242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Graphic spid="10" grpId="0">
        <p:bldAsOne/>
      </p:bldGraphic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71464" y="764705"/>
            <a:ext cx="11358562" cy="1245445"/>
          </a:xfrm>
        </p:spPr>
        <p:txBody>
          <a:bodyPr>
            <a:noAutofit/>
          </a:bodyPr>
          <a:lstStyle/>
          <a:p>
            <a:pPr marL="0" indent="0" algn="ctr" eaLnBrk="0" hangingPunct="0">
              <a:lnSpc>
                <a:spcPct val="90000"/>
              </a:lnSpc>
              <a:spcBef>
                <a:spcPct val="0"/>
              </a:spcBef>
              <a:buNone/>
            </a:pPr>
            <a:r>
              <a:rPr lang="pl-PL" sz="4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Chłopcy i dziewczynki w wieku </a:t>
            </a:r>
            <a:br>
              <a:rPr lang="pl-PL" sz="4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pl-PL" sz="4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do 10 lat</a:t>
            </a:r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 smtClean="0"/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 smtClean="0"/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 smtClean="0"/>
          </a:p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endParaRPr lang="pl-PL" sz="3200" b="1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65" y="4077072"/>
            <a:ext cx="1669391" cy="1405355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983766" y="2204864"/>
            <a:ext cx="1056117" cy="33843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047995" y="2780928"/>
            <a:ext cx="1056117" cy="2808312"/>
          </a:xfrm>
          <a:prstGeom prst="rect">
            <a:avLst/>
          </a:prstGeom>
          <a:solidFill>
            <a:srgbClr val="EF9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543605" y="5589240"/>
            <a:ext cx="633670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9" y="3933056"/>
            <a:ext cx="1917703" cy="16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020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3" y="558496"/>
            <a:ext cx="10693400" cy="965503"/>
          </a:xfrm>
        </p:spPr>
        <p:txBody>
          <a:bodyPr>
            <a:noAutofit/>
          </a:bodyPr>
          <a:lstStyle/>
          <a:p>
            <a:r>
              <a:rPr lang="pl-PL" sz="4400" b="1" dirty="0" smtClean="0">
                <a:solidFill>
                  <a:schemeClr val="bg2">
                    <a:lumMod val="25000"/>
                  </a:schemeClr>
                </a:solidFill>
              </a:rPr>
              <a:t>Chłopcy i dziewczęta w twojej klasie</a:t>
            </a:r>
            <a:endParaRPr lang="pl-PL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065956"/>
              </p:ext>
            </p:extLst>
          </p:nvPr>
        </p:nvGraphicFramePr>
        <p:xfrm>
          <a:off x="-1" y="2133872"/>
          <a:ext cx="3971925" cy="2552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951014611"/>
              </p:ext>
            </p:extLst>
          </p:nvPr>
        </p:nvGraphicFramePr>
        <p:xfrm>
          <a:off x="3871912" y="1643063"/>
          <a:ext cx="4157663" cy="295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0870692"/>
              </p:ext>
            </p:extLst>
          </p:nvPr>
        </p:nvGraphicFramePr>
        <p:xfrm>
          <a:off x="8129589" y="1803104"/>
          <a:ext cx="4062412" cy="2711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ipsa 6"/>
          <p:cNvSpPr/>
          <p:nvPr/>
        </p:nvSpPr>
        <p:spPr bwMode="auto">
          <a:xfrm>
            <a:off x="3106983" y="4278808"/>
            <a:ext cx="2300288" cy="2171700"/>
          </a:xfrm>
          <a:prstGeom prst="ellips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2000" b="1" dirty="0">
              <a:solidFill>
                <a:prstClr val="white"/>
              </a:solidFill>
            </a:endParaRPr>
          </a:p>
        </p:txBody>
      </p:sp>
      <p:sp>
        <p:nvSpPr>
          <p:cNvPr id="8" name="Elipsa 7"/>
          <p:cNvSpPr/>
          <p:nvPr/>
        </p:nvSpPr>
        <p:spPr bwMode="auto">
          <a:xfrm>
            <a:off x="6933241" y="4278808"/>
            <a:ext cx="2310772" cy="2279154"/>
          </a:xfrm>
          <a:prstGeom prst="ellipse">
            <a:avLst/>
          </a:prstGeom>
          <a:solidFill>
            <a:srgbClr val="EF9FEB"/>
          </a:solidFill>
          <a:ln w="317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03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  <p:bldGraphic spid="6" grpId="0">
        <p:bldAsOne/>
      </p:bldGraphic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9456" y="764704"/>
            <a:ext cx="9697077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Zwierzęta gospodarskie</a:t>
            </a:r>
          </a:p>
        </p:txBody>
      </p:sp>
      <p:sp>
        <p:nvSpPr>
          <p:cNvPr id="2" name="Prostokąt 1"/>
          <p:cNvSpPr/>
          <p:nvPr/>
        </p:nvSpPr>
        <p:spPr>
          <a:xfrm>
            <a:off x="3646203" y="2720203"/>
            <a:ext cx="576064" cy="1303211"/>
          </a:xfrm>
          <a:prstGeom prst="rect">
            <a:avLst/>
          </a:prstGeom>
          <a:solidFill>
            <a:srgbClr val="EF9F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oliniowy 8"/>
          <p:cNvCxnSpPr/>
          <p:nvPr/>
        </p:nvCxnSpPr>
        <p:spPr>
          <a:xfrm>
            <a:off x="2063552" y="4015633"/>
            <a:ext cx="81609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472284" y="1920335"/>
            <a:ext cx="576064" cy="2095299"/>
          </a:xfrm>
          <a:prstGeom prst="rect">
            <a:avLst/>
          </a:prstGeom>
          <a:solidFill>
            <a:srgbClr val="EF9F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8829385" y="3583585"/>
            <a:ext cx="576064" cy="432048"/>
          </a:xfrm>
          <a:prstGeom prst="rect">
            <a:avLst/>
          </a:prstGeom>
          <a:solidFill>
            <a:srgbClr val="EF9F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7056107" y="3581400"/>
            <a:ext cx="576064" cy="432048"/>
          </a:xfrm>
          <a:prstGeom prst="rect">
            <a:avLst/>
          </a:prstGeom>
          <a:solidFill>
            <a:srgbClr val="EF9F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93" y="4386936"/>
            <a:ext cx="2112235" cy="1296146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86" y="4328666"/>
            <a:ext cx="2671869" cy="1354417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705" y="4221088"/>
            <a:ext cx="1390747" cy="1461994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03" y="4473058"/>
            <a:ext cx="1536171" cy="121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831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:\Users\buczeka\AppData\Local\Microsoft\Windows\Temporary Internet Files\Content.IE5\VD2IK3OD\MP9004422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6" b="2625"/>
          <a:stretch>
            <a:fillRect/>
          </a:stretch>
        </p:blipFill>
        <p:spPr bwMode="auto">
          <a:xfrm>
            <a:off x="5743681" y="788204"/>
            <a:ext cx="530039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Prostokąt 8"/>
          <p:cNvSpPr>
            <a:spLocks noChangeArrowheads="1"/>
          </p:cNvSpPr>
          <p:nvPr/>
        </p:nvSpPr>
        <p:spPr bwMode="auto">
          <a:xfrm>
            <a:off x="3048000" y="3105150"/>
            <a:ext cx="609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 </a:t>
            </a:r>
          </a:p>
        </p:txBody>
      </p:sp>
      <p:sp>
        <p:nvSpPr>
          <p:cNvPr id="28676" name="Prostokąt 9"/>
          <p:cNvSpPr>
            <a:spLocks noChangeArrowheads="1"/>
          </p:cNvSpPr>
          <p:nvPr/>
        </p:nvSpPr>
        <p:spPr bwMode="auto">
          <a:xfrm>
            <a:off x="3048000" y="3105150"/>
            <a:ext cx="609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 </a:t>
            </a:r>
          </a:p>
        </p:txBody>
      </p:sp>
      <p:sp>
        <p:nvSpPr>
          <p:cNvPr id="28678" name="Tytuł 21"/>
          <p:cNvSpPr>
            <a:spLocks/>
          </p:cNvSpPr>
          <p:nvPr/>
        </p:nvSpPr>
        <p:spPr bwMode="auto">
          <a:xfrm>
            <a:off x="905902" y="650974"/>
            <a:ext cx="6049499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l-PL" altLang="pl-PL" sz="4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Ćwiczenie </a:t>
            </a:r>
            <a:r>
              <a:rPr lang="pl-PL" altLang="pl-PL" sz="4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endParaRPr lang="pl-PL" altLang="pl-PL" sz="44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679" name="pole tekstowe 10"/>
          <p:cNvSpPr txBox="1">
            <a:spLocks noChangeArrowheads="1"/>
          </p:cNvSpPr>
          <p:nvPr/>
        </p:nvSpPr>
        <p:spPr bwMode="auto">
          <a:xfrm>
            <a:off x="663015" y="1716465"/>
            <a:ext cx="7969251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1809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pl-PL" altLang="pl-PL" sz="28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Cała klasa liczy …………….. osób</a:t>
            </a:r>
          </a:p>
          <a:p>
            <a:pPr eaLnBrk="1" hangingPunct="1">
              <a:lnSpc>
                <a:spcPct val="120000"/>
              </a:lnSpc>
              <a:defRPr/>
            </a:pPr>
            <a:endParaRPr lang="pl-PL" altLang="pl-PL" sz="28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pl-PL" altLang="pl-PL" sz="28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Rodzeństwo </a:t>
            </a:r>
            <a:r>
              <a:rPr lang="pl-PL" altLang="pl-PL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ma ……………. </a:t>
            </a:r>
            <a:r>
              <a:rPr lang="pl-PL" altLang="pl-PL" sz="28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osób</a:t>
            </a:r>
          </a:p>
          <a:p>
            <a:pPr eaLnBrk="1" hangingPunct="1">
              <a:lnSpc>
                <a:spcPct val="120000"/>
              </a:lnSpc>
              <a:defRPr/>
            </a:pPr>
            <a:endParaRPr lang="pl-PL" altLang="pl-PL" sz="28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pl-PL" altLang="pl-PL" sz="28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Rodzeństwa nie ma …………….. osób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28688" y="5748993"/>
            <a:ext cx="7180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Narysuj wykres obrazujący to zjawisko</a:t>
            </a:r>
            <a:endParaRPr lang="pl-PL" altLang="pl-PL" sz="28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33317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79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rostokąt 8"/>
          <p:cNvSpPr>
            <a:spLocks noChangeArrowheads="1"/>
          </p:cNvSpPr>
          <p:nvPr/>
        </p:nvSpPr>
        <p:spPr bwMode="auto">
          <a:xfrm>
            <a:off x="3048000" y="3105150"/>
            <a:ext cx="609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 </a:t>
            </a:r>
          </a:p>
        </p:txBody>
      </p:sp>
      <p:sp>
        <p:nvSpPr>
          <p:cNvPr id="26627" name="Prostokąt 9"/>
          <p:cNvSpPr>
            <a:spLocks noChangeArrowheads="1"/>
          </p:cNvSpPr>
          <p:nvPr/>
        </p:nvSpPr>
        <p:spPr bwMode="auto">
          <a:xfrm>
            <a:off x="3048000" y="3105150"/>
            <a:ext cx="609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 </a:t>
            </a:r>
          </a:p>
        </p:txBody>
      </p:sp>
      <p:sp>
        <p:nvSpPr>
          <p:cNvPr id="26629" name="Tytuł 21"/>
          <p:cNvSpPr>
            <a:spLocks/>
          </p:cNvSpPr>
          <p:nvPr/>
        </p:nvSpPr>
        <p:spPr bwMode="auto">
          <a:xfrm>
            <a:off x="1390650" y="539039"/>
            <a:ext cx="94107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Ćwiczenie </a:t>
            </a:r>
            <a:r>
              <a:rPr lang="pl-PL" altLang="pl-PL" sz="4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2</a:t>
            </a:r>
            <a:endParaRPr lang="pl-PL" altLang="pl-PL" sz="44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630" name="Picture 48" descr="C:\Users\buczeka\AppData\Local\Microsoft\Windows\Temporary Internet Files\Content.IE5\3TQSJID4\MP9004485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968" y="1055688"/>
            <a:ext cx="5135033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pole tekstowe 10"/>
          <p:cNvSpPr txBox="1">
            <a:spLocks noChangeArrowheads="1"/>
          </p:cNvSpPr>
          <p:nvPr/>
        </p:nvSpPr>
        <p:spPr bwMode="auto">
          <a:xfrm>
            <a:off x="558899" y="2037556"/>
            <a:ext cx="8736971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pl-PL" altLang="pl-PL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Cała klasa liczy …………….. osób</a:t>
            </a:r>
          </a:p>
          <a:p>
            <a:pPr marL="180975" indent="0" eaLnBrk="1" hangingPunct="1">
              <a:lnSpc>
                <a:spcPct val="120000"/>
              </a:lnSpc>
              <a:spcBef>
                <a:spcPct val="20000"/>
              </a:spcBef>
              <a:defRPr/>
            </a:pPr>
            <a:endParaRPr lang="pl-PL" altLang="pl-PL" sz="2800" b="1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lvl="2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pl-PL" altLang="pl-PL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Psa posiada ……………. osób</a:t>
            </a:r>
          </a:p>
          <a:p>
            <a:pPr marL="914400" lvl="2" indent="0" eaLnBrk="1" hangingPunct="1">
              <a:lnSpc>
                <a:spcPct val="120000"/>
              </a:lnSpc>
              <a:spcBef>
                <a:spcPct val="20000"/>
              </a:spcBef>
              <a:defRPr/>
            </a:pPr>
            <a:endParaRPr lang="pl-PL" altLang="pl-PL" sz="2800" b="1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lvl="3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pl-PL" altLang="pl-PL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Psa nie posiada …………….. osób</a:t>
            </a:r>
          </a:p>
          <a:p>
            <a:pPr eaLnBrk="1" hangingPunct="1">
              <a:defRPr/>
            </a:pPr>
            <a:endParaRPr lang="pl-PL" altLang="pl-PL" sz="2800" b="1" dirty="0" smtClean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928688" y="5949018"/>
            <a:ext cx="7180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pl-PL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Narysuj wykres obrazujący to zjawisko</a:t>
            </a:r>
            <a:endParaRPr lang="pl-PL" altLang="pl-PL" sz="28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2706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49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3" y="558496"/>
            <a:ext cx="10058400" cy="1032912"/>
          </a:xfrm>
        </p:spPr>
        <p:txBody>
          <a:bodyPr/>
          <a:lstStyle/>
          <a:p>
            <a:pPr algn="ctr"/>
            <a:r>
              <a:rPr lang="pl-PL" sz="4400" b="1" dirty="0" smtClean="0">
                <a:solidFill>
                  <a:schemeClr val="bg2">
                    <a:lumMod val="25000"/>
                  </a:schemeClr>
                </a:solidFill>
              </a:rPr>
              <a:t>A teraz wyobraźcie sobie, że Ankieter przyszedł do WAS…..</a:t>
            </a:r>
            <a:endParaRPr lang="pl-PL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651" y="2126297"/>
            <a:ext cx="5286374" cy="334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Znalezione obrazy dla zapytania ankieter urząd statystycz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662" y="2030412"/>
            <a:ext cx="4785591" cy="35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40219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26023" y="1992219"/>
            <a:ext cx="1122294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Statystyka mnie </a:t>
            </a:r>
            <a:br>
              <a:rPr lang="pl-PL" sz="4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pl-PL" sz="4400" b="1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                       dotyka </a:t>
            </a:r>
            <a:r>
              <a:rPr lang="pl-PL" sz="44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ponieważ….</a:t>
            </a:r>
            <a:endParaRPr lang="pl-PL" sz="44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6482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35624" y="0"/>
            <a:ext cx="10394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Wiecie czym zajmuje się statystyka?</a:t>
            </a:r>
          </a:p>
        </p:txBody>
      </p:sp>
      <p:pic>
        <p:nvPicPr>
          <p:cNvPr id="3" name="Picture 8" descr="Znalezione obrazy dla zapytania zbieranie grzybó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28" y="1035143"/>
            <a:ext cx="3074639" cy="230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nalezione obrazy dla zapytania zbieranie grzybó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t="890" r="6471" b="1"/>
          <a:stretch/>
        </p:blipFill>
        <p:spPr bwMode="auto">
          <a:xfrm>
            <a:off x="8416721" y="877068"/>
            <a:ext cx="3227582" cy="22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http://2.bp.blogspot.com/-AOps9VIQwlU/UknCw-kphMI/AAAAAAAAAZA/q-OBHwx6tms/s1600/obrazy+mamy+1707.jpg"/>
          <p:cNvPicPr>
            <a:picLocks noChangeAspect="1" noChangeArrowheads="1"/>
          </p:cNvPicPr>
          <p:nvPr/>
        </p:nvPicPr>
        <p:blipFill>
          <a:blip r:embed="rId4" cstate="print"/>
          <a:srcRect r="20064"/>
          <a:stretch>
            <a:fillRect/>
          </a:stretch>
        </p:blipFill>
        <p:spPr bwMode="auto">
          <a:xfrm flipH="1">
            <a:off x="9201138" y="4429125"/>
            <a:ext cx="2390775" cy="2243138"/>
          </a:xfrm>
          <a:prstGeom prst="rect">
            <a:avLst/>
          </a:prstGeom>
          <a:noFill/>
        </p:spPr>
      </p:pic>
      <p:pic>
        <p:nvPicPr>
          <p:cNvPr id="7" name="Picture 4" descr="Znalezione obrazy dla zapytania ankieter"/>
          <p:cNvPicPr>
            <a:picLocks noChangeAspect="1" noChangeArrowheads="1"/>
          </p:cNvPicPr>
          <p:nvPr/>
        </p:nvPicPr>
        <p:blipFill>
          <a:blip r:embed="rId5" cstate="print"/>
          <a:srcRect t="6021"/>
          <a:stretch>
            <a:fillRect/>
          </a:stretch>
        </p:blipFill>
        <p:spPr bwMode="auto">
          <a:xfrm>
            <a:off x="3196449" y="1157289"/>
            <a:ext cx="1975644" cy="2475596"/>
          </a:xfrm>
          <a:prstGeom prst="rect">
            <a:avLst/>
          </a:prstGeom>
          <a:noFill/>
        </p:spPr>
      </p:pic>
      <p:pic>
        <p:nvPicPr>
          <p:cNvPr id="8" name="Picture 2" descr="Znalezione obrazy dla zapytania ankieter"/>
          <p:cNvPicPr>
            <a:picLocks noChangeAspect="1" noChangeArrowheads="1"/>
          </p:cNvPicPr>
          <p:nvPr/>
        </p:nvPicPr>
        <p:blipFill>
          <a:blip r:embed="rId6" cstate="print"/>
          <a:srcRect t="-329" b="666"/>
          <a:stretch>
            <a:fillRect/>
          </a:stretch>
        </p:blipFill>
        <p:spPr bwMode="auto">
          <a:xfrm>
            <a:off x="7437355" y="982778"/>
            <a:ext cx="2135261" cy="2585566"/>
          </a:xfrm>
          <a:prstGeom prst="rect">
            <a:avLst/>
          </a:prstGeom>
          <a:noFill/>
        </p:spPr>
      </p:pic>
      <p:pic>
        <p:nvPicPr>
          <p:cNvPr id="9" name="Picture 2" descr="Znalezione obrazy dla zapytania ankieter"/>
          <p:cNvPicPr>
            <a:picLocks noChangeAspect="1" noChangeArrowheads="1"/>
          </p:cNvPicPr>
          <p:nvPr/>
        </p:nvPicPr>
        <p:blipFill>
          <a:blip r:embed="rId7" cstate="print"/>
          <a:srcRect l="14649"/>
          <a:stretch>
            <a:fillRect/>
          </a:stretch>
        </p:blipFill>
        <p:spPr bwMode="auto">
          <a:xfrm>
            <a:off x="7315188" y="4286250"/>
            <a:ext cx="2532061" cy="1666875"/>
          </a:xfrm>
          <a:prstGeom prst="rect">
            <a:avLst/>
          </a:prstGeom>
          <a:noFill/>
        </p:spPr>
      </p:pic>
      <p:sp>
        <p:nvSpPr>
          <p:cNvPr id="13" name="Elipsa 12"/>
          <p:cNvSpPr/>
          <p:nvPr/>
        </p:nvSpPr>
        <p:spPr>
          <a:xfrm>
            <a:off x="885842" y="914399"/>
            <a:ext cx="4357688" cy="27860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7339003" y="795337"/>
            <a:ext cx="4357688" cy="27860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7224700" y="4071936"/>
            <a:ext cx="4357688" cy="27860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icture 10" descr="Znalezione obrazy dla zapytania wspólny posi&amp;lstrok;e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4" r="4018"/>
          <a:stretch>
            <a:fillRect/>
          </a:stretch>
        </p:blipFill>
        <p:spPr bwMode="auto">
          <a:xfrm>
            <a:off x="1271579" y="4486275"/>
            <a:ext cx="3071836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rcRect t="10250" r="75992" b="75960"/>
          <a:stretch>
            <a:fillRect/>
          </a:stretch>
        </p:blipFill>
        <p:spPr bwMode="auto">
          <a:xfrm>
            <a:off x="2900378" y="4257675"/>
            <a:ext cx="222884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ipsa 15"/>
          <p:cNvSpPr/>
          <p:nvPr/>
        </p:nvSpPr>
        <p:spPr>
          <a:xfrm>
            <a:off x="823928" y="4071936"/>
            <a:ext cx="4357688" cy="27860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prawo 23"/>
          <p:cNvSpPr/>
          <p:nvPr/>
        </p:nvSpPr>
        <p:spPr>
          <a:xfrm>
            <a:off x="5457824" y="1985960"/>
            <a:ext cx="1728787" cy="500062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 w prawo 24"/>
          <p:cNvSpPr/>
          <p:nvPr/>
        </p:nvSpPr>
        <p:spPr>
          <a:xfrm flipH="1">
            <a:off x="5424487" y="5238750"/>
            <a:ext cx="1471613" cy="500062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trzałka w prawo 26"/>
          <p:cNvSpPr/>
          <p:nvPr/>
        </p:nvSpPr>
        <p:spPr>
          <a:xfrm rot="16200000" flipH="1">
            <a:off x="8936835" y="3564735"/>
            <a:ext cx="871538" cy="428623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trzałka w prawo 27"/>
          <p:cNvSpPr/>
          <p:nvPr/>
        </p:nvSpPr>
        <p:spPr>
          <a:xfrm rot="5400000" flipH="1" flipV="1">
            <a:off x="2516986" y="3645696"/>
            <a:ext cx="871538" cy="428623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4336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7" grpId="0" animBg="1"/>
      <p:bldP spid="18" grpId="0" animBg="1"/>
      <p:bldP spid="16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79481" y="1357661"/>
            <a:ext cx="4851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ZAPRASZAMY</a:t>
            </a:r>
            <a:endParaRPr lang="pl-PL" sz="48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17" y="2326511"/>
            <a:ext cx="5823084" cy="38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50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2"/>
          <p:cNvSpPr>
            <a:spLocks noGrp="1"/>
          </p:cNvSpPr>
          <p:nvPr>
            <p:ph type="title"/>
          </p:nvPr>
        </p:nvSpPr>
        <p:spPr>
          <a:xfrm>
            <a:off x="3298784" y="547858"/>
            <a:ext cx="6679770" cy="755650"/>
          </a:xfrm>
        </p:spPr>
        <p:txBody>
          <a:bodyPr/>
          <a:lstStyle/>
          <a:p>
            <a:r>
              <a:rPr lang="pl-PL" altLang="pl-PL" sz="4000" b="1" dirty="0">
                <a:solidFill>
                  <a:schemeClr val="bg2">
                    <a:lumMod val="25000"/>
                  </a:schemeClr>
                </a:solidFill>
              </a:rPr>
              <a:t>Urzędy</a:t>
            </a:r>
            <a:r>
              <a:rPr lang="pl-PL" altLang="pl-PL" sz="4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altLang="pl-PL" sz="4000" b="1" dirty="0">
                <a:solidFill>
                  <a:schemeClr val="bg2">
                    <a:lumMod val="25000"/>
                  </a:schemeClr>
                </a:solidFill>
              </a:rPr>
              <a:t>Statystyczne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8784" y="1453979"/>
            <a:ext cx="6424653" cy="5404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Znalezione obrazy dla zapytania myśl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Znalezione obrazy dla zapytania myśl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3698543" y="1328299"/>
            <a:ext cx="6537279" cy="4321874"/>
            <a:chOff x="3698543" y="1328299"/>
            <a:chExt cx="6537279" cy="4321874"/>
          </a:xfrm>
        </p:grpSpPr>
        <p:pic>
          <p:nvPicPr>
            <p:cNvPr id="1029" name="Picture 5" descr="C:\Users\dan314\Desktop\pobrane.jpg"/>
            <p:cNvPicPr>
              <a:picLocks noChangeAspect="1" noChangeArrowheads="1"/>
            </p:cNvPicPr>
            <p:nvPr/>
          </p:nvPicPr>
          <p:blipFill>
            <a:blip r:embed="rId2" cstate="print"/>
            <a:srcRect b="2845"/>
            <a:stretch>
              <a:fillRect/>
            </a:stretch>
          </p:blipFill>
          <p:spPr bwMode="auto">
            <a:xfrm>
              <a:off x="3698543" y="1433016"/>
              <a:ext cx="4438396" cy="4217157"/>
            </a:xfrm>
            <a:prstGeom prst="rect">
              <a:avLst/>
            </a:prstGeom>
            <a:noFill/>
          </p:spPr>
        </p:pic>
        <p:sp>
          <p:nvSpPr>
            <p:cNvPr id="6" name="Objaśnienie w chmurce 5"/>
            <p:cNvSpPr/>
            <p:nvPr/>
          </p:nvSpPr>
          <p:spPr>
            <a:xfrm rot="1680000">
              <a:off x="5694030" y="1328299"/>
              <a:ext cx="3092220" cy="2065528"/>
            </a:xfrm>
            <a:prstGeom prst="cloudCallout">
              <a:avLst/>
            </a:prstGeom>
            <a:solidFill>
              <a:schemeClr val="accent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" name="pole tekstowe 1"/>
            <p:cNvSpPr txBox="1"/>
            <p:nvPr/>
          </p:nvSpPr>
          <p:spPr>
            <a:xfrm>
              <a:off x="6550926" y="1446662"/>
              <a:ext cx="3684896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3000" dirty="0" smtClean="0">
                  <a:solidFill>
                    <a:schemeClr val="bg2">
                      <a:lumMod val="10000"/>
                    </a:schemeClr>
                  </a:solidFill>
                </a:rPr>
                <a:t>?</a:t>
              </a:r>
              <a:endParaRPr lang="pl-PL" sz="130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8" name="Prostokąt 7"/>
          <p:cNvSpPr/>
          <p:nvPr/>
        </p:nvSpPr>
        <p:spPr>
          <a:xfrm>
            <a:off x="1610435" y="553983"/>
            <a:ext cx="8447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Czym zajmuje się statystyka?</a:t>
            </a:r>
            <a:endParaRPr lang="pl-PL" altLang="pl-PL" sz="40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985700" y="285860"/>
            <a:ext cx="10058400" cy="929641"/>
          </a:xfrm>
        </p:spPr>
        <p:txBody>
          <a:bodyPr/>
          <a:lstStyle/>
          <a:p>
            <a:pPr algn="ctr"/>
            <a:r>
              <a:rPr lang="pl-PL" sz="4400" b="1" dirty="0" smtClean="0"/>
              <a:t/>
            </a:r>
            <a:br>
              <a:rPr lang="pl-PL" sz="4400" b="1" dirty="0" smtClean="0"/>
            </a:br>
            <a:r>
              <a:rPr lang="pl-PL" sz="4400" b="1" dirty="0"/>
              <a:t/>
            </a:r>
            <a:br>
              <a:rPr lang="pl-PL" sz="4400" b="1" dirty="0"/>
            </a:br>
            <a:r>
              <a:rPr lang="pl-PL" sz="4400" b="1" dirty="0" smtClean="0"/>
              <a:t/>
            </a:r>
            <a:br>
              <a:rPr lang="pl-PL" sz="4400" b="1" dirty="0" smtClean="0"/>
            </a:br>
            <a:r>
              <a:rPr lang="pl-PL" sz="4400" b="1" dirty="0"/>
              <a:t/>
            </a:r>
            <a:br>
              <a:rPr lang="pl-PL" sz="4400" b="1" dirty="0"/>
            </a:br>
            <a:r>
              <a:rPr lang="pl-PL" sz="4400" b="1" dirty="0" smtClean="0"/>
              <a:t/>
            </a:r>
            <a:br>
              <a:rPr lang="pl-PL" sz="4400" b="1" dirty="0" smtClean="0"/>
            </a:br>
            <a:r>
              <a:rPr lang="pl-PL" sz="4400" b="1" dirty="0" smtClean="0">
                <a:solidFill>
                  <a:schemeClr val="bg2">
                    <a:lumMod val="25000"/>
                  </a:schemeClr>
                </a:solidFill>
              </a:rPr>
              <a:t>Zbieranie</a:t>
            </a:r>
            <a:endParaRPr lang="pl-PL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458" name="AutoShape 2" descr="Znalezione obrazy dla zapytania zbieranie grzyb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0" name="AutoShape 4" descr="Znalezione obrazy dla zapytania zbieranie grzyb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464" name="Picture 8" descr="Znalezione obrazy dla zapytania zbieranie grzybó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4161" y="3557587"/>
            <a:ext cx="4987839" cy="2871788"/>
          </a:xfrm>
          <a:prstGeom prst="rect">
            <a:avLst/>
          </a:prstGeom>
          <a:noFill/>
        </p:spPr>
      </p:pic>
      <p:pic>
        <p:nvPicPr>
          <p:cNvPr id="11" name="Picture 6" descr="Znalezione obrazy dla zapytania zbieranie grzybó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104798"/>
            <a:ext cx="4572000" cy="3424589"/>
          </a:xfrm>
          <a:prstGeom prst="rect">
            <a:avLst/>
          </a:prstGeom>
          <a:noFill/>
        </p:spPr>
      </p:pic>
      <p:pic>
        <p:nvPicPr>
          <p:cNvPr id="12" name="Picture 8" descr="Znalezione obrazy dla zapytania zbieranie grzybó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64" y="1457207"/>
            <a:ext cx="4294018" cy="321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462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" y="3675506"/>
            <a:ext cx="3410531" cy="2554606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479666" y="372932"/>
            <a:ext cx="10058400" cy="929641"/>
          </a:xfrm>
        </p:spPr>
        <p:txBody>
          <a:bodyPr/>
          <a:lstStyle/>
          <a:p>
            <a:pPr algn="ctr"/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/>
              <a:t/>
            </a:r>
            <a:br>
              <a:rPr lang="pl-PL" sz="4400" dirty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/>
              <a:t/>
            </a:r>
            <a:br>
              <a:rPr lang="pl-PL" sz="4400" dirty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b="1" dirty="0" smtClean="0">
                <a:solidFill>
                  <a:schemeClr val="bg2">
                    <a:lumMod val="25000"/>
                  </a:schemeClr>
                </a:solidFill>
              </a:rPr>
              <a:t>Gromadzenie</a:t>
            </a:r>
            <a:endParaRPr lang="pl-PL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6" name="Picture 8" descr="Znalezione obrazy dla zapytania zbieranie grzybó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17" y="3872729"/>
            <a:ext cx="3664649" cy="274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nalezione obrazy dla zapytania zbieranie grzybó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66" y="1775012"/>
            <a:ext cx="4961158" cy="305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42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200025" y="0"/>
            <a:ext cx="11991975" cy="1341568"/>
          </a:xfrm>
        </p:spPr>
        <p:txBody>
          <a:bodyPr/>
          <a:lstStyle/>
          <a:p>
            <a:pPr algn="ctr"/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/>
              <a:t/>
            </a:r>
            <a:br>
              <a:rPr lang="pl-PL" sz="4400" dirty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/>
              <a:t/>
            </a:r>
            <a:br>
              <a:rPr lang="pl-PL" sz="4400" dirty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b="1" dirty="0" smtClean="0">
                <a:solidFill>
                  <a:schemeClr val="bg2">
                    <a:lumMod val="25000"/>
                  </a:schemeClr>
                </a:solidFill>
              </a:rPr>
              <a:t>Przetwarzanie i analizowanie</a:t>
            </a:r>
            <a:endParaRPr lang="pl-PL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12" descr="Znalezione obrazy dla zapytania zbieranie grzybó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407" y="3929063"/>
            <a:ext cx="3802127" cy="269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1" descr="C:\Users\dan314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4" y="3526674"/>
            <a:ext cx="4557713" cy="3032950"/>
          </a:xfrm>
          <a:prstGeom prst="rect">
            <a:avLst/>
          </a:prstGeom>
          <a:noFill/>
        </p:spPr>
      </p:pic>
      <p:sp>
        <p:nvSpPr>
          <p:cNvPr id="17415" name="AutoShape 7" descr="Znalezione obrazy dla zapytania OBIERANIE GRZYB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17" name="AutoShape 9" descr="Znalezione obrazy dla zapytania OBIERANIE GRZYB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7419" name="Picture 11" descr="http://2.bp.blogspot.com/-AOps9VIQwlU/UknCw-kphMI/AAAAAAAAAZA/q-OBHwx6tms/s1600/obrazy+mamy+1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1299" y="1428749"/>
            <a:ext cx="4335463" cy="3251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16132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747471" y="394296"/>
            <a:ext cx="10058400" cy="929641"/>
          </a:xfrm>
        </p:spPr>
        <p:txBody>
          <a:bodyPr/>
          <a:lstStyle/>
          <a:p>
            <a:pPr algn="ctr"/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b="1" dirty="0" smtClean="0">
                <a:solidFill>
                  <a:schemeClr val="bg2">
                    <a:lumMod val="25000"/>
                  </a:schemeClr>
                </a:solidFill>
              </a:rPr>
              <a:t>Udostępnianie</a:t>
            </a:r>
            <a:endParaRPr lang="pl-PL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2" descr="http://1.bp.blogspot.com/-TS1apDkES_o/UIBPZs_OEII/AAAAAAAATJc/zDMMBmr-VYI/s1600/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570" y="1649685"/>
            <a:ext cx="5274201" cy="351613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nalezione obrazy dla zapytania potrawy z grzybó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285" y="3704641"/>
            <a:ext cx="1802402" cy="12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potrawy z grzybó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59" y="4122289"/>
            <a:ext cx="2164469" cy="171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przetwory z grzybó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95" y="4108970"/>
            <a:ext cx="1631523" cy="225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nalezione obrazy dla zapytania wspólny posi&amp;lstrok;e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43" y="2804896"/>
            <a:ext cx="4506748" cy="312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50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7548" y="171451"/>
            <a:ext cx="10649615" cy="1157287"/>
          </a:xfrm>
        </p:spPr>
        <p:txBody>
          <a:bodyPr/>
          <a:lstStyle/>
          <a:p>
            <a:pPr algn="ctr"/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/>
              <a:t/>
            </a:r>
            <a:br>
              <a:rPr lang="pl-PL" sz="4400" dirty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/>
              <a:t/>
            </a:r>
            <a:br>
              <a:rPr lang="pl-PL" sz="4400" dirty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b="1" dirty="0" smtClean="0">
                <a:solidFill>
                  <a:schemeClr val="bg2">
                    <a:lumMod val="25000"/>
                  </a:schemeClr>
                </a:solidFill>
              </a:rPr>
              <a:t>Statystyka zajmuje się….</a:t>
            </a:r>
            <a:endParaRPr lang="pl-PL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8" descr="Znalezione obrazy dla zapytania zbieranie grzybó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03" y="1743075"/>
            <a:ext cx="3823872" cy="286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942966" y="2172379"/>
            <a:ext cx="35365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b="1" dirty="0" smtClean="0">
                <a:solidFill>
                  <a:schemeClr val="bg2">
                    <a:lumMod val="25000"/>
                  </a:schemeClr>
                </a:solidFill>
              </a:rPr>
              <a:t>zbieraniem</a:t>
            </a:r>
            <a:endParaRPr lang="pl-PL" sz="4800" b="1" dirty="0"/>
          </a:p>
        </p:txBody>
      </p:sp>
      <p:pic>
        <p:nvPicPr>
          <p:cNvPr id="14340" name="Picture 4" descr="Znalezione obrazy dla zapytania ankieter"/>
          <p:cNvPicPr>
            <a:picLocks noChangeAspect="1" noChangeArrowheads="1"/>
          </p:cNvPicPr>
          <p:nvPr/>
        </p:nvPicPr>
        <p:blipFill>
          <a:blip r:embed="rId3" cstate="print"/>
          <a:srcRect t="6021"/>
          <a:stretch>
            <a:fillRect/>
          </a:stretch>
        </p:blipFill>
        <p:spPr bwMode="auto">
          <a:xfrm>
            <a:off x="9468644" y="3429000"/>
            <a:ext cx="2531268" cy="3171825"/>
          </a:xfrm>
          <a:prstGeom prst="rect">
            <a:avLst/>
          </a:prstGeom>
          <a:noFill/>
        </p:spPr>
      </p:pic>
      <p:pic>
        <p:nvPicPr>
          <p:cNvPr id="14342" name="Picture 6" descr="Znalezione obrazy dla zapytania ankieter urząd statystycz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3868675"/>
            <a:ext cx="3636963" cy="2724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8065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24F8E3F1-1774-43C3-8BF7-EB5F3252CD12}" vid="{2EBCB38E-3108-4EA5-BFBA-E8DD4FAFAC20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241</Words>
  <Application>Microsoft Office PowerPoint</Application>
  <PresentationFormat>Panoramiczny</PresentationFormat>
  <Paragraphs>74</Paragraphs>
  <Slides>29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Arial</vt:lpstr>
      <vt:lpstr>Calibri</vt:lpstr>
      <vt:lpstr>Segoe Print</vt:lpstr>
      <vt:lpstr>Nature Illustration 16x9</vt:lpstr>
      <vt:lpstr>Statystyka  mnie dotyka</vt:lpstr>
      <vt:lpstr>Prezentacja programu PowerPoint</vt:lpstr>
      <vt:lpstr>Urzędy Statystyczne</vt:lpstr>
      <vt:lpstr>Prezentacja programu PowerPoint</vt:lpstr>
      <vt:lpstr>     Zbieranie</vt:lpstr>
      <vt:lpstr>     Gromadzenie</vt:lpstr>
      <vt:lpstr>     Przetwarzanie i analizowanie</vt:lpstr>
      <vt:lpstr>     Udostępnianie</vt:lpstr>
      <vt:lpstr>     Statystyka zajmuje się….</vt:lpstr>
      <vt:lpstr>Prezentacja programu PowerPoint</vt:lpstr>
      <vt:lpstr>Prezentacja programu PowerPoint</vt:lpstr>
      <vt:lpstr>Prezentacja programu PowerPoint</vt:lpstr>
      <vt:lpstr>Prezentacja programu PowerPoint</vt:lpstr>
      <vt:lpstr>Jakie dane  są zbierane?</vt:lpstr>
      <vt:lpstr>Prezentacja programu PowerPoint</vt:lpstr>
      <vt:lpstr>Prezentacja programu PowerPoint</vt:lpstr>
      <vt:lpstr>Prezentacja programu PowerPoint</vt:lpstr>
      <vt:lpstr>Tabele</vt:lpstr>
      <vt:lpstr>Prezentacja programu PowerPoint</vt:lpstr>
      <vt:lpstr>Wykresy</vt:lpstr>
      <vt:lpstr>Prezentacja programu PowerPoint</vt:lpstr>
      <vt:lpstr>Chłopcy i dziewczęta w twojej klasie</vt:lpstr>
      <vt:lpstr>Prezentacja programu PowerPoint</vt:lpstr>
      <vt:lpstr>Prezentacja programu PowerPoint</vt:lpstr>
      <vt:lpstr>Prezentacja programu PowerPoint</vt:lpstr>
      <vt:lpstr>A teraz wyobraźcie sobie, że Ankieter przyszedł do WAS…..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2015-03-31T09:55:51Z</dcterms:created>
  <dcterms:modified xsi:type="dcterms:W3CDTF">2019-03-19T13:44:39Z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