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58"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ak Jerzy" initials="KJ" lastIdx="6" clrIdx="0">
    <p:extLst>
      <p:ext uri="{19B8F6BF-5375-455C-9EA6-DF929625EA0E}">
        <p15:presenceInfo xmlns:p15="http://schemas.microsoft.com/office/powerpoint/2012/main" userId="S-1-5-21-3419930908-1354286565-637230989-280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Styl pośredni 3 — Ak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114"/>
      </p:cViewPr>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Fira Sans" panose="020B0503050000020004" pitchFamily="34" charset="0"/>
                <a:ea typeface="Fira Sans" panose="020B0503050000020004" pitchFamily="34" charset="0"/>
                <a:cs typeface="+mn-cs"/>
              </a:defRPr>
            </a:pPr>
            <a:r>
              <a:rPr lang="pl-PL" sz="2000" b="1" dirty="0"/>
              <a:t>Dzieci w klasie I a wg wzrostu </a:t>
            </a:r>
          </a:p>
        </c:rich>
      </c:tx>
      <c:layout>
        <c:manualLayout>
          <c:xMode val="edge"/>
          <c:yMode val="edge"/>
          <c:x val="0.37505068897637794"/>
          <c:y val="1.640624899075732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Fira Sans" panose="020B0503050000020004" pitchFamily="34" charset="0"/>
              <a:ea typeface="Fira Sans" panose="020B0503050000020004" pitchFamily="34" charset="0"/>
              <a:cs typeface="+mn-cs"/>
            </a:defRPr>
          </a:pPr>
          <a:endParaRPr lang="pl-PL"/>
        </a:p>
      </c:txPr>
    </c:title>
    <c:autoTitleDeleted val="0"/>
    <c:plotArea>
      <c:layout>
        <c:manualLayout>
          <c:layoutTarget val="inner"/>
          <c:xMode val="edge"/>
          <c:yMode val="edge"/>
          <c:x val="8.4599163385826778E-2"/>
          <c:y val="0.13784746479321461"/>
          <c:w val="0.90758833661417326"/>
          <c:h val="0.77237902095358746"/>
        </c:manualLayout>
      </c:layout>
      <c:lineChart>
        <c:grouping val="standard"/>
        <c:varyColors val="0"/>
        <c:ser>
          <c:idx val="0"/>
          <c:order val="0"/>
          <c:tx>
            <c:strRef>
              <c:f>Arkusz1!$B$1</c:f>
              <c:strCache>
                <c:ptCount val="1"/>
                <c:pt idx="0">
                  <c:v>Seria 1</c:v>
                </c:pt>
              </c:strCache>
            </c:strRef>
          </c:tx>
          <c:spPr>
            <a:ln w="28575" cap="rnd">
              <a:solidFill>
                <a:srgbClr val="92D050"/>
              </a:solidFill>
              <a:round/>
            </a:ln>
            <a:effectLst/>
          </c:spPr>
          <c:marker>
            <c:symbol val="none"/>
          </c:marker>
          <c:cat>
            <c:strRef>
              <c:f>Arkusz1!$A$2:$A$10</c:f>
              <c:strCache>
                <c:ptCount val="9"/>
                <c:pt idx="0">
                  <c:v>Justyna</c:v>
                </c:pt>
                <c:pt idx="1">
                  <c:v>Adam</c:v>
                </c:pt>
                <c:pt idx="2">
                  <c:v>Karolina</c:v>
                </c:pt>
                <c:pt idx="3">
                  <c:v>Oliwia</c:v>
                </c:pt>
                <c:pt idx="4">
                  <c:v>Mateusz</c:v>
                </c:pt>
                <c:pt idx="5">
                  <c:v>Wiktor</c:v>
                </c:pt>
                <c:pt idx="6">
                  <c:v>Maja</c:v>
                </c:pt>
                <c:pt idx="7">
                  <c:v>Zuzanna</c:v>
                </c:pt>
                <c:pt idx="8">
                  <c:v>Szymon</c:v>
                </c:pt>
              </c:strCache>
            </c:strRef>
          </c:cat>
          <c:val>
            <c:numRef>
              <c:f>Arkusz1!$B$2:$B$10</c:f>
              <c:numCache>
                <c:formatCode>General</c:formatCode>
                <c:ptCount val="9"/>
                <c:pt idx="0">
                  <c:v>128</c:v>
                </c:pt>
                <c:pt idx="1">
                  <c:v>134</c:v>
                </c:pt>
                <c:pt idx="2">
                  <c:v>122</c:v>
                </c:pt>
                <c:pt idx="3">
                  <c:v>130</c:v>
                </c:pt>
                <c:pt idx="4">
                  <c:v>129</c:v>
                </c:pt>
                <c:pt idx="5">
                  <c:v>135</c:v>
                </c:pt>
                <c:pt idx="6">
                  <c:v>131</c:v>
                </c:pt>
                <c:pt idx="7">
                  <c:v>140</c:v>
                </c:pt>
                <c:pt idx="8">
                  <c:v>123</c:v>
                </c:pt>
              </c:numCache>
            </c:numRef>
          </c:val>
          <c:smooth val="0"/>
          <c:extLst>
            <c:ext xmlns:c16="http://schemas.microsoft.com/office/drawing/2014/chart" uri="{C3380CC4-5D6E-409C-BE32-E72D297353CC}">
              <c16:uniqueId val="{00000000-D81B-4500-8D67-FE71F612AC41}"/>
            </c:ext>
          </c:extLst>
        </c:ser>
        <c:ser>
          <c:idx val="1"/>
          <c:order val="1"/>
          <c:tx>
            <c:strRef>
              <c:f>Arkusz1!$C$1</c:f>
              <c:strCache>
                <c:ptCount val="1"/>
                <c:pt idx="0">
                  <c:v>Kolumna1</c:v>
                </c:pt>
              </c:strCache>
            </c:strRef>
          </c:tx>
          <c:spPr>
            <a:ln w="28575" cap="rnd">
              <a:solidFill>
                <a:schemeClr val="accent2"/>
              </a:solidFill>
              <a:round/>
            </a:ln>
            <a:effectLst/>
          </c:spPr>
          <c:marker>
            <c:symbol val="none"/>
          </c:marker>
          <c:cat>
            <c:strRef>
              <c:f>Arkusz1!$A$2:$A$10</c:f>
              <c:strCache>
                <c:ptCount val="9"/>
                <c:pt idx="0">
                  <c:v>Justyna</c:v>
                </c:pt>
                <c:pt idx="1">
                  <c:v>Adam</c:v>
                </c:pt>
                <c:pt idx="2">
                  <c:v>Karolina</c:v>
                </c:pt>
                <c:pt idx="3">
                  <c:v>Oliwia</c:v>
                </c:pt>
                <c:pt idx="4">
                  <c:v>Mateusz</c:v>
                </c:pt>
                <c:pt idx="5">
                  <c:v>Wiktor</c:v>
                </c:pt>
                <c:pt idx="6">
                  <c:v>Maja</c:v>
                </c:pt>
                <c:pt idx="7">
                  <c:v>Zuzanna</c:v>
                </c:pt>
                <c:pt idx="8">
                  <c:v>Szymon</c:v>
                </c:pt>
              </c:strCache>
            </c:strRef>
          </c:cat>
          <c:val>
            <c:numRef>
              <c:f>Arkusz1!$C$2:$C$10</c:f>
              <c:numCache>
                <c:formatCode>General</c:formatCode>
                <c:ptCount val="9"/>
              </c:numCache>
            </c:numRef>
          </c:val>
          <c:smooth val="0"/>
          <c:extLst>
            <c:ext xmlns:c16="http://schemas.microsoft.com/office/drawing/2014/chart" uri="{C3380CC4-5D6E-409C-BE32-E72D297353CC}">
              <c16:uniqueId val="{00000001-D81B-4500-8D67-FE71F612AC41}"/>
            </c:ext>
          </c:extLst>
        </c:ser>
        <c:ser>
          <c:idx val="2"/>
          <c:order val="2"/>
          <c:tx>
            <c:strRef>
              <c:f>Arkusz1!$D$1</c:f>
              <c:strCache>
                <c:ptCount val="1"/>
                <c:pt idx="0">
                  <c:v>Kolumna2</c:v>
                </c:pt>
              </c:strCache>
            </c:strRef>
          </c:tx>
          <c:spPr>
            <a:ln w="28575" cap="rnd">
              <a:solidFill>
                <a:schemeClr val="accent3"/>
              </a:solidFill>
              <a:round/>
            </a:ln>
            <a:effectLst/>
          </c:spPr>
          <c:marker>
            <c:symbol val="none"/>
          </c:marker>
          <c:cat>
            <c:strRef>
              <c:f>Arkusz1!$A$2:$A$10</c:f>
              <c:strCache>
                <c:ptCount val="9"/>
                <c:pt idx="0">
                  <c:v>Justyna</c:v>
                </c:pt>
                <c:pt idx="1">
                  <c:v>Adam</c:v>
                </c:pt>
                <c:pt idx="2">
                  <c:v>Karolina</c:v>
                </c:pt>
                <c:pt idx="3">
                  <c:v>Oliwia</c:v>
                </c:pt>
                <c:pt idx="4">
                  <c:v>Mateusz</c:v>
                </c:pt>
                <c:pt idx="5">
                  <c:v>Wiktor</c:v>
                </c:pt>
                <c:pt idx="6">
                  <c:v>Maja</c:v>
                </c:pt>
                <c:pt idx="7">
                  <c:v>Zuzanna</c:v>
                </c:pt>
                <c:pt idx="8">
                  <c:v>Szymon</c:v>
                </c:pt>
              </c:strCache>
            </c:strRef>
          </c:cat>
          <c:val>
            <c:numRef>
              <c:f>Arkusz1!$D$2:$D$10</c:f>
              <c:numCache>
                <c:formatCode>General</c:formatCode>
                <c:ptCount val="9"/>
              </c:numCache>
            </c:numRef>
          </c:val>
          <c:smooth val="0"/>
          <c:extLst>
            <c:ext xmlns:c16="http://schemas.microsoft.com/office/drawing/2014/chart" uri="{C3380CC4-5D6E-409C-BE32-E72D297353CC}">
              <c16:uniqueId val="{00000002-D81B-4500-8D67-FE71F612AC41}"/>
            </c:ext>
          </c:extLst>
        </c:ser>
        <c:dLbls>
          <c:showLegendKey val="0"/>
          <c:showVal val="0"/>
          <c:showCatName val="0"/>
          <c:showSerName val="0"/>
          <c:showPercent val="0"/>
          <c:showBubbleSize val="0"/>
        </c:dLbls>
        <c:smooth val="0"/>
        <c:axId val="-526464272"/>
        <c:axId val="-526453392"/>
      </c:lineChart>
      <c:catAx>
        <c:axId val="-52646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ira Sans" panose="020B0503050000020004" pitchFamily="34" charset="0"/>
                <a:ea typeface="Fira Sans" panose="020B0503050000020004" pitchFamily="34" charset="0"/>
                <a:cs typeface="+mn-cs"/>
              </a:defRPr>
            </a:pPr>
            <a:endParaRPr lang="pl-PL"/>
          </a:p>
        </c:txPr>
        <c:crossAx val="-526453392"/>
        <c:crosses val="autoZero"/>
        <c:auto val="1"/>
        <c:lblAlgn val="ctr"/>
        <c:lblOffset val="100"/>
        <c:noMultiLvlLbl val="0"/>
      </c:catAx>
      <c:valAx>
        <c:axId val="-526453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ira Sans" panose="020B0503050000020004" pitchFamily="34" charset="0"/>
                <a:ea typeface="Fira Sans" panose="020B0503050000020004" pitchFamily="34" charset="0"/>
                <a:cs typeface="+mn-cs"/>
              </a:defRPr>
            </a:pPr>
            <a:endParaRPr lang="pl-PL"/>
          </a:p>
        </c:txPr>
        <c:crossAx val="-5264642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Fira Sans" panose="020B0503050000020004" pitchFamily="34" charset="0"/>
          <a:ea typeface="Fira Sans" panose="020B0503050000020004" pitchFamily="34" charset="0"/>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Seria 1</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C723-420B-91D5-6EFAC3A3CD81}"/>
              </c:ext>
            </c:extLst>
          </c:dPt>
          <c:dPt>
            <c:idx val="1"/>
            <c:invertIfNegative val="0"/>
            <c:bubble3D val="0"/>
            <c:spPr>
              <a:solidFill>
                <a:srgbClr val="92D050"/>
              </a:solidFill>
              <a:ln>
                <a:solidFill>
                  <a:srgbClr val="92D050"/>
                </a:solidFill>
              </a:ln>
              <a:effectLst/>
            </c:spPr>
            <c:extLst>
              <c:ext xmlns:c16="http://schemas.microsoft.com/office/drawing/2014/chart" uri="{C3380CC4-5D6E-409C-BE32-E72D297353CC}">
                <c16:uniqueId val="{00000003-C723-420B-91D5-6EFAC3A3CD81}"/>
              </c:ext>
            </c:extLst>
          </c:dPt>
          <c:dPt>
            <c:idx val="2"/>
            <c:invertIfNegative val="0"/>
            <c:bubble3D val="0"/>
            <c:spPr>
              <a:solidFill>
                <a:srgbClr val="00B050"/>
              </a:solidFill>
              <a:ln>
                <a:noFill/>
              </a:ln>
              <a:effectLst/>
            </c:spPr>
            <c:extLst>
              <c:ext xmlns:c16="http://schemas.microsoft.com/office/drawing/2014/chart" uri="{C3380CC4-5D6E-409C-BE32-E72D297353CC}">
                <c16:uniqueId val="{00000005-C723-420B-91D5-6EFAC3A3CD81}"/>
              </c:ext>
            </c:extLst>
          </c:dPt>
          <c:dPt>
            <c:idx val="3"/>
            <c:invertIfNegative val="0"/>
            <c:bubble3D val="0"/>
            <c:spPr>
              <a:solidFill>
                <a:srgbClr val="92D050"/>
              </a:solidFill>
              <a:ln>
                <a:noFill/>
              </a:ln>
              <a:effectLst/>
            </c:spPr>
            <c:extLst>
              <c:ext xmlns:c16="http://schemas.microsoft.com/office/drawing/2014/chart" uri="{C3380CC4-5D6E-409C-BE32-E72D297353CC}">
                <c16:uniqueId val="{00000007-C723-420B-91D5-6EFAC3A3CD81}"/>
              </c:ext>
            </c:extLst>
          </c:dPt>
          <c:dPt>
            <c:idx val="4"/>
            <c:invertIfNegative val="0"/>
            <c:bubble3D val="0"/>
            <c:spPr>
              <a:solidFill>
                <a:srgbClr val="92D050"/>
              </a:solidFill>
              <a:ln>
                <a:noFill/>
              </a:ln>
              <a:effectLst/>
            </c:spPr>
            <c:extLst>
              <c:ext xmlns:c16="http://schemas.microsoft.com/office/drawing/2014/chart" uri="{C3380CC4-5D6E-409C-BE32-E72D297353CC}">
                <c16:uniqueId val="{00000009-C723-420B-91D5-6EFAC3A3CD81}"/>
              </c:ext>
            </c:extLst>
          </c:dPt>
          <c:dPt>
            <c:idx val="5"/>
            <c:invertIfNegative val="0"/>
            <c:bubble3D val="0"/>
            <c:spPr>
              <a:solidFill>
                <a:srgbClr val="92D050"/>
              </a:solidFill>
              <a:ln>
                <a:solidFill>
                  <a:srgbClr val="92D050"/>
                </a:solidFill>
              </a:ln>
              <a:effectLst/>
            </c:spPr>
            <c:extLst>
              <c:ext xmlns:c16="http://schemas.microsoft.com/office/drawing/2014/chart" uri="{C3380CC4-5D6E-409C-BE32-E72D297353CC}">
                <c16:uniqueId val="{0000000B-C723-420B-91D5-6EFAC3A3CD81}"/>
              </c:ext>
            </c:extLst>
          </c:dPt>
          <c:dPt>
            <c:idx val="6"/>
            <c:invertIfNegative val="0"/>
            <c:bubble3D val="0"/>
            <c:spPr>
              <a:solidFill>
                <a:srgbClr val="92D050"/>
              </a:solidFill>
              <a:ln>
                <a:noFill/>
              </a:ln>
              <a:effectLst/>
            </c:spPr>
            <c:extLst>
              <c:ext xmlns:c16="http://schemas.microsoft.com/office/drawing/2014/chart" uri="{C3380CC4-5D6E-409C-BE32-E72D297353CC}">
                <c16:uniqueId val="{0000000D-C723-420B-91D5-6EFAC3A3CD81}"/>
              </c:ext>
            </c:extLst>
          </c:dPt>
          <c:dPt>
            <c:idx val="7"/>
            <c:invertIfNegative val="0"/>
            <c:bubble3D val="0"/>
            <c:spPr>
              <a:solidFill>
                <a:srgbClr val="00B050"/>
              </a:solidFill>
              <a:ln>
                <a:noFill/>
              </a:ln>
              <a:effectLst/>
            </c:spPr>
            <c:extLst>
              <c:ext xmlns:c16="http://schemas.microsoft.com/office/drawing/2014/chart" uri="{C3380CC4-5D6E-409C-BE32-E72D297353CC}">
                <c16:uniqueId val="{0000000F-C723-420B-91D5-6EFAC3A3CD81}"/>
              </c:ext>
            </c:extLst>
          </c:dPt>
          <c:dPt>
            <c:idx val="8"/>
            <c:invertIfNegative val="0"/>
            <c:bubble3D val="0"/>
            <c:spPr>
              <a:solidFill>
                <a:srgbClr val="92D050"/>
              </a:solidFill>
              <a:ln>
                <a:noFill/>
              </a:ln>
              <a:effectLst/>
            </c:spPr>
            <c:extLst>
              <c:ext xmlns:c16="http://schemas.microsoft.com/office/drawing/2014/chart" uri="{C3380CC4-5D6E-409C-BE32-E72D297353CC}">
                <c16:uniqueId val="{00000011-C723-420B-91D5-6EFAC3A3CD81}"/>
              </c:ext>
            </c:extLst>
          </c:dPt>
          <c:cat>
            <c:strRef>
              <c:f>Arkusz1!$A$2:$A$11</c:f>
              <c:strCache>
                <c:ptCount val="9"/>
                <c:pt idx="0">
                  <c:v>Justyna</c:v>
                </c:pt>
                <c:pt idx="1">
                  <c:v>Adam</c:v>
                </c:pt>
                <c:pt idx="2">
                  <c:v>Karolina</c:v>
                </c:pt>
                <c:pt idx="3">
                  <c:v>Oliwia</c:v>
                </c:pt>
                <c:pt idx="4">
                  <c:v>Mateusz</c:v>
                </c:pt>
                <c:pt idx="5">
                  <c:v>Wiktor</c:v>
                </c:pt>
                <c:pt idx="6">
                  <c:v>Maja</c:v>
                </c:pt>
                <c:pt idx="7">
                  <c:v>Zuzanna</c:v>
                </c:pt>
                <c:pt idx="8">
                  <c:v>Szymon</c:v>
                </c:pt>
              </c:strCache>
            </c:strRef>
          </c:cat>
          <c:val>
            <c:numRef>
              <c:f>Arkusz1!$B$2:$B$11</c:f>
              <c:numCache>
                <c:formatCode>General</c:formatCode>
                <c:ptCount val="10"/>
                <c:pt idx="0">
                  <c:v>128</c:v>
                </c:pt>
                <c:pt idx="1">
                  <c:v>134</c:v>
                </c:pt>
                <c:pt idx="2">
                  <c:v>122</c:v>
                </c:pt>
                <c:pt idx="3">
                  <c:v>130</c:v>
                </c:pt>
                <c:pt idx="4">
                  <c:v>129</c:v>
                </c:pt>
                <c:pt idx="5">
                  <c:v>135</c:v>
                </c:pt>
                <c:pt idx="6">
                  <c:v>131</c:v>
                </c:pt>
                <c:pt idx="7">
                  <c:v>140</c:v>
                </c:pt>
                <c:pt idx="8">
                  <c:v>123</c:v>
                </c:pt>
              </c:numCache>
            </c:numRef>
          </c:val>
          <c:extLst>
            <c:ext xmlns:c16="http://schemas.microsoft.com/office/drawing/2014/chart" uri="{C3380CC4-5D6E-409C-BE32-E72D297353CC}">
              <c16:uniqueId val="{00000012-C723-420B-91D5-6EFAC3A3CD81}"/>
            </c:ext>
          </c:extLst>
        </c:ser>
        <c:ser>
          <c:idx val="1"/>
          <c:order val="1"/>
          <c:tx>
            <c:strRef>
              <c:f>Arkusz1!$C$1</c:f>
              <c:strCache>
                <c:ptCount val="1"/>
                <c:pt idx="0">
                  <c:v>Seria 2</c:v>
                </c:pt>
              </c:strCache>
            </c:strRef>
          </c:tx>
          <c:spPr>
            <a:solidFill>
              <a:schemeClr val="accent2"/>
            </a:solidFill>
            <a:ln>
              <a:noFill/>
            </a:ln>
            <a:effectLst/>
          </c:spPr>
          <c:invertIfNegative val="0"/>
          <c:cat>
            <c:strRef>
              <c:f>Arkusz1!$A$2:$A$11</c:f>
              <c:strCache>
                <c:ptCount val="9"/>
                <c:pt idx="0">
                  <c:v>Justyna</c:v>
                </c:pt>
                <c:pt idx="1">
                  <c:v>Adam</c:v>
                </c:pt>
                <c:pt idx="2">
                  <c:v>Karolina</c:v>
                </c:pt>
                <c:pt idx="3">
                  <c:v>Oliwia</c:v>
                </c:pt>
                <c:pt idx="4">
                  <c:v>Mateusz</c:v>
                </c:pt>
                <c:pt idx="5">
                  <c:v>Wiktor</c:v>
                </c:pt>
                <c:pt idx="6">
                  <c:v>Maja</c:v>
                </c:pt>
                <c:pt idx="7">
                  <c:v>Zuzanna</c:v>
                </c:pt>
                <c:pt idx="8">
                  <c:v>Szymon</c:v>
                </c:pt>
              </c:strCache>
            </c:strRef>
          </c:cat>
          <c:val>
            <c:numRef>
              <c:f>Arkusz1!$C$2:$C$11</c:f>
              <c:numCache>
                <c:formatCode>General</c:formatCode>
                <c:ptCount val="10"/>
              </c:numCache>
            </c:numRef>
          </c:val>
          <c:extLst>
            <c:ext xmlns:c16="http://schemas.microsoft.com/office/drawing/2014/chart" uri="{C3380CC4-5D6E-409C-BE32-E72D297353CC}">
              <c16:uniqueId val="{00000013-C723-420B-91D5-6EFAC3A3CD81}"/>
            </c:ext>
          </c:extLst>
        </c:ser>
        <c:ser>
          <c:idx val="2"/>
          <c:order val="2"/>
          <c:tx>
            <c:strRef>
              <c:f>Arkusz1!$D$1</c:f>
              <c:strCache>
                <c:ptCount val="1"/>
                <c:pt idx="0">
                  <c:v>Seria 3</c:v>
                </c:pt>
              </c:strCache>
            </c:strRef>
          </c:tx>
          <c:spPr>
            <a:solidFill>
              <a:schemeClr val="accent3"/>
            </a:solidFill>
            <a:ln>
              <a:noFill/>
            </a:ln>
            <a:effectLst/>
          </c:spPr>
          <c:invertIfNegative val="0"/>
          <c:cat>
            <c:strRef>
              <c:f>Arkusz1!$A$2:$A$11</c:f>
              <c:strCache>
                <c:ptCount val="9"/>
                <c:pt idx="0">
                  <c:v>Justyna</c:v>
                </c:pt>
                <c:pt idx="1">
                  <c:v>Adam</c:v>
                </c:pt>
                <c:pt idx="2">
                  <c:v>Karolina</c:v>
                </c:pt>
                <c:pt idx="3">
                  <c:v>Oliwia</c:v>
                </c:pt>
                <c:pt idx="4">
                  <c:v>Mateusz</c:v>
                </c:pt>
                <c:pt idx="5">
                  <c:v>Wiktor</c:v>
                </c:pt>
                <c:pt idx="6">
                  <c:v>Maja</c:v>
                </c:pt>
                <c:pt idx="7">
                  <c:v>Zuzanna</c:v>
                </c:pt>
                <c:pt idx="8">
                  <c:v>Szymon</c:v>
                </c:pt>
              </c:strCache>
            </c:strRef>
          </c:cat>
          <c:val>
            <c:numRef>
              <c:f>Arkusz1!$D$2:$D$11</c:f>
              <c:numCache>
                <c:formatCode>General</c:formatCode>
                <c:ptCount val="10"/>
              </c:numCache>
            </c:numRef>
          </c:val>
          <c:extLst>
            <c:ext xmlns:c16="http://schemas.microsoft.com/office/drawing/2014/chart" uri="{C3380CC4-5D6E-409C-BE32-E72D297353CC}">
              <c16:uniqueId val="{00000014-C723-420B-91D5-6EFAC3A3CD81}"/>
            </c:ext>
          </c:extLst>
        </c:ser>
        <c:dLbls>
          <c:showLegendKey val="0"/>
          <c:showVal val="0"/>
          <c:showCatName val="0"/>
          <c:showSerName val="0"/>
          <c:showPercent val="0"/>
          <c:showBubbleSize val="0"/>
        </c:dLbls>
        <c:gapWidth val="219"/>
        <c:overlap val="-27"/>
        <c:axId val="-526465360"/>
        <c:axId val="-526450128"/>
      </c:barChart>
      <c:catAx>
        <c:axId val="-52646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ira Sans" panose="020B0503050000020004" pitchFamily="34" charset="0"/>
                <a:ea typeface="Fira Sans" panose="020B0503050000020004" pitchFamily="34" charset="0"/>
                <a:cs typeface="+mn-cs"/>
              </a:defRPr>
            </a:pPr>
            <a:endParaRPr lang="pl-PL"/>
          </a:p>
        </c:txPr>
        <c:crossAx val="-526450128"/>
        <c:crosses val="autoZero"/>
        <c:auto val="1"/>
        <c:lblAlgn val="ctr"/>
        <c:lblOffset val="100"/>
        <c:noMultiLvlLbl val="0"/>
      </c:catAx>
      <c:valAx>
        <c:axId val="-52645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ira Sans" panose="020B0503050000020004" pitchFamily="34" charset="0"/>
                <a:ea typeface="Fira Sans" panose="020B0503050000020004" pitchFamily="34" charset="0"/>
                <a:cs typeface="+mn-cs"/>
              </a:defRPr>
            </a:pPr>
            <a:endParaRPr lang="pl-PL"/>
          </a:p>
        </c:txPr>
        <c:crossAx val="-52646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3-01T12:09:02.961" idx="1">
    <p:pos x="1855" y="244"/>
    <p:text>Na całej długości nagłówka jest miejsce na dodatkowe loga</p:text>
    <p:extLst>
      <p:ext uri="{C676402C-5697-4E1C-873F-D02D1690AC5C}">
        <p15:threadingInfo xmlns:p15="http://schemas.microsoft.com/office/powerpoint/2012/main" timeZoneBias="-60"/>
      </p:ext>
    </p:extLst>
  </p:cm>
  <p:cm authorId="1" dt="2018-03-01T12:13:07.857" idx="5">
    <p:pos x="10" y="10"/>
    <p:text>Tło 
Strona tytułowa występuje w kilku wariantach dla prezentacji GUS i US: kolorowym, szarym i białym. Stosowane są zamiennie. Przy długich tytułach, które wychodzą poza pole koloru stosuje się tło szare lub białe.
Logo
W pierwszym polu, w lewym górnym rogu znajduje się logo GUS lub US w odpowiedniej wersji.  Logo powinno mieć 15 mm wysokości i należy wyrównać je do lewej krawędzi ramki.
Pole dodatkowe
W polu dodatkowym (obok logo) mogą być zamieszczone inne logo (równane do lewej krawędzi ramki).
Tytuł prezentacji
Tytuł prezentacji pisany jest fontem w odmianie pogrubionej w kolorze białym lub czarnym w zależności od tła prezentacji. Sugerowana wielkość czcionki to 30–
36 pkt. Tytuł powinien być justowany do lewej i wyrównany do dolnej krawędzi ramki. Długie tytuły rozbudowują się w górę. 
Podtytuł prezentacji
Podtytuł prezentacji pisany jest fontem w odmianie podstawowej (nie stosujemy pogrubienia) w kolorze białym lub czarnym w zależności od tła prezentacji. Sugerowana wielkość czcionki to 22–26 pkt. Tytuł powinien być justowany do lewej i wyrównany do górnej krawędzi ramki. Długie tytuły rozbudowują się w dół. 
Dane autora
Pole przeznaczone jest na podstawowe informacje o autorze prezentacji: imię i nazwisko, stanowisko oraz nazwę departamentu (opcjonalnie). Pisane są fontem w odmianie podstawowej (dopuszcza się  pogrubienie dla imienia i nazwiska autora) w kolorze białym lub czarnym w zależności od tła prezentacji. Sugerowana wielkość czcionki to 18–20 pkt. Tekst powinien być justowany do lewej i wyrównany do górnej krawędzi ramki.  
Dolna stopka
Dolna stopka przeznaczona jest na dodatkowe informacje typu: nazwa departamentu, data, miejscowość, imię i nazwisko, adres strony internetowej, źródło ilustracji. Sugerowana wielkość czcionki to 12–14 pkt.
Numeracja stron
Numeracja stron pisana jest zawsze fontem w odmianie pogrubionej w kolorze białym na poziomym słupku w takim samym kolorze jaki wybrany został dla tytułów slajdów (granatowym, czarnym lub szarym). Wysokość słupka to 7 mm. Stała wielkość czcionki dla numeracji stron to 12 pkt.</p:text>
    <p:extLst mod="1">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01T12:13:25.272" idx="6">
    <p:pos x="10" y="10"/>
    <p:text>Tło 
Strona końcowa występuje w dwóch wariantach dla prezentacji GUS i US: szarym i białym. Stosowane są zamiennie.  
Logo
W pierwszym polu, w lewym górnym rogu znajduje się logo GUS lub US w odpowiedniej wersji. Logo powinno mieć 15 mm wysokości i należy wyrównać 
je do lewej krawędzi ramki.
Pole dodatkowe
W polu dodatkowym mogą ponownie pojawić się inne logo (jak na stronie startowej).
Tytuł prezentacji
Na ostatniej stronie pole tytułu prezentacji należy zostawić puste.Dopuszcza się wpisanie dodatkowych informacji.
Podtytuł prezentacji
Na ostatniej stronie pole tytułu prezentacji należy zostawić puste.Dopuszcza się wpisanie dodatkowych informacji.
Dane autora
Pole przeznaczone jest na podstawowe informacje o autorze prezentacji: imię i nazwisko, stanowisko, dane kontaktowe oraz dodatkowe informacje, takie jak data i miejscowość. Pisane są fontem w odmianie podstawowej (dopuszcza się  pogrubienie dla imienia i nazwiska autora) w kolorze czarnym lub białym w zależności od tła prezentacj. Sugerowana wielkość czcionki to 18–24 pkt. Tekst powinien być justowany do lewej i wyrównany do górnej krawędzi ramki.  
Dolna stopka
Dolna stopka przeznaczona jest na dodatkowe informacje typu: data, miejscowość, imię i nazwisko, adres strony internetowej, źródło ilustracji. Sugerowana wielkość czcionki to 12–14 pkt.
Numeracja stron
Numeracja stron pisana jest zawsze fontem w odmianie pogrubionej w kolorze białym na poziomym słupku w takim samym kolorze jaki wybrany został dla tytułułów slajdów (granatowym, czarnym lub szarym). Wysokość słupka to 7 mm. Stała wielkość czcionki dla numeracji stron to 12 pkt.</p:text>
    <p:extLst mod="1">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5F7E5-0276-4320-B485-263F376A6FBE}" type="datetimeFigureOut">
              <a:rPr lang="pl-PL" smtClean="0"/>
              <a:t>20.07.2020</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A7C3C-4D07-4F40-A23F-0EAC9E449D2E}" type="slidenum">
              <a:rPr lang="pl-PL" smtClean="0"/>
              <a:t>‹#›</a:t>
            </a:fld>
            <a:endParaRPr lang="pl-PL"/>
          </a:p>
        </p:txBody>
      </p:sp>
    </p:spTree>
    <p:extLst>
      <p:ext uri="{BB962C8B-B14F-4D97-AF65-F5344CB8AC3E}">
        <p14:creationId xmlns:p14="http://schemas.microsoft.com/office/powerpoint/2010/main" val="351203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początkowy TYTUŁ">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70254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Główne strony prezentacji">
    <p:spTree>
      <p:nvGrpSpPr>
        <p:cNvPr id="1" name=""/>
        <p:cNvGrpSpPr/>
        <p:nvPr/>
      </p:nvGrpSpPr>
      <p:grpSpPr>
        <a:xfrm>
          <a:off x="0" y="0"/>
          <a:ext cx="0" cy="0"/>
          <a:chOff x="0" y="0"/>
          <a:chExt cx="0" cy="0"/>
        </a:xfrm>
      </p:grpSpPr>
      <p:pic>
        <p:nvPicPr>
          <p:cNvPr id="9" name="Obraz 8"/>
          <p:cNvPicPr>
            <a:picLocks noChangeAspect="1"/>
          </p:cNvPicPr>
          <p:nvPr userDrawn="1"/>
        </p:nvPicPr>
        <p:blipFill>
          <a:blip r:embed="rId2"/>
          <a:stretch>
            <a:fillRect/>
          </a:stretch>
        </p:blipFill>
        <p:spPr>
          <a:xfrm>
            <a:off x="360000" y="6201368"/>
            <a:ext cx="1714892" cy="540000"/>
          </a:xfrm>
          <a:prstGeom prst="rect">
            <a:avLst/>
          </a:prstGeom>
        </p:spPr>
      </p:pic>
      <p:sp>
        <p:nvSpPr>
          <p:cNvPr id="10" name="pole tekstowe 9"/>
          <p:cNvSpPr txBox="1"/>
          <p:nvPr userDrawn="1"/>
        </p:nvSpPr>
        <p:spPr>
          <a:xfrm>
            <a:off x="6654804" y="6453339"/>
            <a:ext cx="1551515" cy="276999"/>
          </a:xfrm>
          <a:prstGeom prst="rect">
            <a:avLst/>
          </a:prstGeom>
          <a:noFill/>
        </p:spPr>
        <p:txBody>
          <a:bodyPr wrap="square" rtlCol="0">
            <a:spAutoFit/>
          </a:bodyPr>
          <a:lstStyle/>
          <a:p>
            <a:r>
              <a:rPr lang="pl-PL" sz="1200" dirty="0">
                <a:latin typeface="Fira Sans" panose="020B0503050000020004" pitchFamily="34" charset="0"/>
                <a:ea typeface="Fira Sans" panose="020B0503050000020004" pitchFamily="34" charset="0"/>
              </a:rPr>
              <a:t>szczecin.stat.gov.pl</a:t>
            </a:r>
          </a:p>
        </p:txBody>
      </p:sp>
      <p:pic>
        <p:nvPicPr>
          <p:cNvPr id="17" name="Obraz 16"/>
          <p:cNvPicPr>
            <a:picLocks noChangeAspect="1"/>
          </p:cNvPicPr>
          <p:nvPr userDrawn="1"/>
        </p:nvPicPr>
        <p:blipFill>
          <a:blip r:embed="rId3"/>
          <a:stretch>
            <a:fillRect/>
          </a:stretch>
        </p:blipFill>
        <p:spPr>
          <a:xfrm>
            <a:off x="8568028" y="6453364"/>
            <a:ext cx="592232" cy="252000"/>
          </a:xfrm>
          <a:prstGeom prst="rect">
            <a:avLst/>
          </a:prstGeom>
        </p:spPr>
      </p:pic>
      <p:sp>
        <p:nvSpPr>
          <p:cNvPr id="18" name="pole tekstowe 17"/>
          <p:cNvSpPr txBox="1"/>
          <p:nvPr userDrawn="1"/>
        </p:nvSpPr>
        <p:spPr>
          <a:xfrm>
            <a:off x="8676456" y="6428365"/>
            <a:ext cx="378630" cy="276999"/>
          </a:xfrm>
          <a:prstGeom prst="rect">
            <a:avLst/>
          </a:prstGeom>
          <a:noFill/>
        </p:spPr>
        <p:txBody>
          <a:bodyPr wrap="none" rtlCol="0">
            <a:spAutoFit/>
          </a:bodyPr>
          <a:lstStyle/>
          <a:p>
            <a:fld id="{D62CFCEF-D2E1-44E1-AEAC-F21359790999}" type="slidenum">
              <a:rPr lang="pl-PL" sz="1200" smtClean="0">
                <a:solidFill>
                  <a:schemeClr val="bg1"/>
                </a:solidFill>
                <a:latin typeface="Fira Sans SemiBold" panose="020B0603050000020004" pitchFamily="34" charset="0"/>
                <a:ea typeface="Fira Sans SemiBold" panose="020B0603050000020004" pitchFamily="34" charset="0"/>
              </a:rPr>
              <a:t>‹#›</a:t>
            </a:fld>
            <a:endParaRPr lang="pl-PL" sz="1200" dirty="0">
              <a:solidFill>
                <a:schemeClr val="bg1"/>
              </a:solidFill>
              <a:latin typeface="Fira Sans SemiBold" panose="020B0603050000020004" pitchFamily="34" charset="0"/>
              <a:ea typeface="Fira Sans SemiBold" panose="020B0603050000020004" pitchFamily="34" charset="0"/>
            </a:endParaRPr>
          </a:p>
        </p:txBody>
      </p:sp>
    </p:spTree>
    <p:extLst>
      <p:ext uri="{BB962C8B-B14F-4D97-AF65-F5344CB8AC3E}">
        <p14:creationId xmlns:p14="http://schemas.microsoft.com/office/powerpoint/2010/main" val="266648209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Strona końcowa prezentacji">
    <p:bg>
      <p:bgPr>
        <a:solidFill>
          <a:schemeClr val="bg1"/>
        </a:solidFill>
        <a:effectLst/>
      </p:bgPr>
    </p:bg>
    <p:spTree>
      <p:nvGrpSpPr>
        <p:cNvPr id="1" name=""/>
        <p:cNvGrpSpPr/>
        <p:nvPr/>
      </p:nvGrpSpPr>
      <p:grpSpPr>
        <a:xfrm>
          <a:off x="0" y="0"/>
          <a:ext cx="0" cy="0"/>
          <a:chOff x="0" y="0"/>
          <a:chExt cx="0" cy="0"/>
        </a:xfrm>
      </p:grpSpPr>
      <p:pic>
        <p:nvPicPr>
          <p:cNvPr id="8" name="Obraz 7"/>
          <p:cNvPicPr>
            <a:picLocks noChangeAspect="1"/>
          </p:cNvPicPr>
          <p:nvPr userDrawn="1"/>
        </p:nvPicPr>
        <p:blipFill>
          <a:blip r:embed="rId2"/>
          <a:stretch>
            <a:fillRect/>
          </a:stretch>
        </p:blipFill>
        <p:spPr>
          <a:xfrm>
            <a:off x="0" y="842400"/>
            <a:ext cx="9144000" cy="5360423"/>
          </a:xfrm>
          <a:prstGeom prst="rect">
            <a:avLst/>
          </a:prstGeom>
        </p:spPr>
      </p:pic>
      <p:sp>
        <p:nvSpPr>
          <p:cNvPr id="12" name="pole tekstowe 11"/>
          <p:cNvSpPr txBox="1"/>
          <p:nvPr userDrawn="1"/>
        </p:nvSpPr>
        <p:spPr>
          <a:xfrm>
            <a:off x="360000" y="6488668"/>
            <a:ext cx="799258" cy="276999"/>
          </a:xfrm>
          <a:prstGeom prst="rect">
            <a:avLst/>
          </a:prstGeom>
          <a:noFill/>
        </p:spPr>
        <p:txBody>
          <a:bodyPr wrap="none" lIns="0" rtlCol="0">
            <a:spAutoFit/>
          </a:bodyPr>
          <a:lstStyle/>
          <a:p>
            <a:fld id="{59D5456C-9F22-43DB-93A1-EA9B3A873947}" type="datetime1">
              <a:rPr lang="pl-PL" sz="1200" smtClean="0">
                <a:latin typeface="Fira Sans" panose="020B0503050000020004" pitchFamily="34" charset="0"/>
                <a:ea typeface="Fira Sans" panose="020B0503050000020004" pitchFamily="34" charset="0"/>
              </a:rPr>
              <a:t>20.07.2020</a:t>
            </a:fld>
            <a:endParaRPr lang="pl-PL" sz="1200" dirty="0">
              <a:latin typeface="Fira Sans" panose="020B0503050000020004" pitchFamily="34" charset="0"/>
              <a:ea typeface="Fira Sans" panose="020B0503050000020004" pitchFamily="34" charset="0"/>
            </a:endParaRPr>
          </a:p>
        </p:txBody>
      </p:sp>
      <p:pic>
        <p:nvPicPr>
          <p:cNvPr id="14" name="Obraz 13"/>
          <p:cNvPicPr>
            <a:picLocks noChangeAspect="1"/>
          </p:cNvPicPr>
          <p:nvPr userDrawn="1"/>
        </p:nvPicPr>
        <p:blipFill>
          <a:blip r:embed="rId3"/>
          <a:stretch>
            <a:fillRect/>
          </a:stretch>
        </p:blipFill>
        <p:spPr>
          <a:xfrm>
            <a:off x="8568028" y="6453364"/>
            <a:ext cx="592232" cy="252000"/>
          </a:xfrm>
          <a:prstGeom prst="rect">
            <a:avLst/>
          </a:prstGeom>
        </p:spPr>
      </p:pic>
      <p:sp>
        <p:nvSpPr>
          <p:cNvPr id="15" name="pole tekstowe 14"/>
          <p:cNvSpPr txBox="1"/>
          <p:nvPr userDrawn="1"/>
        </p:nvSpPr>
        <p:spPr>
          <a:xfrm>
            <a:off x="8676456" y="6428365"/>
            <a:ext cx="378630" cy="276999"/>
          </a:xfrm>
          <a:prstGeom prst="rect">
            <a:avLst/>
          </a:prstGeom>
          <a:noFill/>
        </p:spPr>
        <p:txBody>
          <a:bodyPr wrap="none" rtlCol="0">
            <a:spAutoFit/>
          </a:bodyPr>
          <a:lstStyle/>
          <a:p>
            <a:fld id="{D62CFCEF-D2E1-44E1-AEAC-F21359790999}" type="slidenum">
              <a:rPr lang="pl-PL" sz="1200" smtClean="0">
                <a:solidFill>
                  <a:schemeClr val="bg1"/>
                </a:solidFill>
                <a:latin typeface="Fira Sans SemiBold" panose="020B0603050000020004" pitchFamily="34" charset="0"/>
                <a:ea typeface="Fira Sans SemiBold" panose="020B0603050000020004" pitchFamily="34" charset="0"/>
              </a:rPr>
              <a:t>‹#›</a:t>
            </a:fld>
            <a:endParaRPr lang="pl-PL" sz="1200" dirty="0">
              <a:solidFill>
                <a:schemeClr val="bg1"/>
              </a:solidFill>
              <a:latin typeface="Fira Sans SemiBold" panose="020B0603050000020004" pitchFamily="34" charset="0"/>
              <a:ea typeface="Fira Sans SemiBold" panose="020B0603050000020004" pitchFamily="34" charset="0"/>
            </a:endParaRPr>
          </a:p>
        </p:txBody>
      </p:sp>
      <p:sp>
        <p:nvSpPr>
          <p:cNvPr id="16" name="pole tekstowe 15"/>
          <p:cNvSpPr txBox="1"/>
          <p:nvPr userDrawn="1"/>
        </p:nvSpPr>
        <p:spPr>
          <a:xfrm>
            <a:off x="1187624" y="6489340"/>
            <a:ext cx="698326" cy="276999"/>
          </a:xfrm>
          <a:prstGeom prst="rect">
            <a:avLst/>
          </a:prstGeom>
          <a:noFill/>
        </p:spPr>
        <p:txBody>
          <a:bodyPr wrap="none" rtlCol="0">
            <a:spAutoFit/>
          </a:bodyPr>
          <a:lstStyle/>
          <a:p>
            <a:r>
              <a:rPr lang="pl-PL" sz="1200" dirty="0">
                <a:latin typeface="Fira Sans" panose="020B0503050000020004" pitchFamily="34" charset="0"/>
                <a:ea typeface="Fira Sans" panose="020B0503050000020004" pitchFamily="34" charset="0"/>
              </a:rPr>
              <a:t>Szczecin</a:t>
            </a:r>
          </a:p>
        </p:txBody>
      </p:sp>
    </p:spTree>
    <p:extLst>
      <p:ext uri="{BB962C8B-B14F-4D97-AF65-F5344CB8AC3E}">
        <p14:creationId xmlns:p14="http://schemas.microsoft.com/office/powerpoint/2010/main" val="317537952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Obraz 22"/>
          <p:cNvPicPr>
            <a:picLocks noChangeAspect="1"/>
          </p:cNvPicPr>
          <p:nvPr userDrawn="1"/>
        </p:nvPicPr>
        <p:blipFill>
          <a:blip r:embed="rId5"/>
          <a:stretch>
            <a:fillRect/>
          </a:stretch>
        </p:blipFill>
        <p:spPr>
          <a:xfrm>
            <a:off x="8568028" y="6453364"/>
            <a:ext cx="592232" cy="252000"/>
          </a:xfrm>
          <a:prstGeom prst="rect">
            <a:avLst/>
          </a:prstGeom>
        </p:spPr>
      </p:pic>
      <p:pic>
        <p:nvPicPr>
          <p:cNvPr id="8" name="Obraz 7"/>
          <p:cNvPicPr>
            <a:picLocks noChangeAspect="1"/>
          </p:cNvPicPr>
          <p:nvPr userDrawn="1"/>
        </p:nvPicPr>
        <p:blipFill>
          <a:blip r:embed="rId6"/>
          <a:stretch>
            <a:fillRect/>
          </a:stretch>
        </p:blipFill>
        <p:spPr>
          <a:xfrm>
            <a:off x="367907" y="158204"/>
            <a:ext cx="1714892" cy="540000"/>
          </a:xfrm>
          <a:prstGeom prst="rect">
            <a:avLst/>
          </a:prstGeom>
        </p:spPr>
      </p:pic>
      <p:pic>
        <p:nvPicPr>
          <p:cNvPr id="2" name="Obraz 1"/>
          <p:cNvPicPr>
            <a:picLocks noChangeAspect="1"/>
          </p:cNvPicPr>
          <p:nvPr userDrawn="1"/>
        </p:nvPicPr>
        <p:blipFill>
          <a:blip r:embed="rId7"/>
          <a:stretch>
            <a:fillRect/>
          </a:stretch>
        </p:blipFill>
        <p:spPr>
          <a:xfrm>
            <a:off x="0" y="836712"/>
            <a:ext cx="9144000" cy="5360423"/>
          </a:xfrm>
          <a:prstGeom prst="rect">
            <a:avLst/>
          </a:prstGeom>
        </p:spPr>
      </p:pic>
      <p:sp>
        <p:nvSpPr>
          <p:cNvPr id="21" name="pole tekstowe 20"/>
          <p:cNvSpPr txBox="1"/>
          <p:nvPr userDrawn="1"/>
        </p:nvSpPr>
        <p:spPr>
          <a:xfrm>
            <a:off x="360000" y="6488668"/>
            <a:ext cx="799258" cy="276999"/>
          </a:xfrm>
          <a:prstGeom prst="rect">
            <a:avLst/>
          </a:prstGeom>
          <a:noFill/>
        </p:spPr>
        <p:txBody>
          <a:bodyPr wrap="none" lIns="0" rtlCol="0">
            <a:spAutoFit/>
          </a:bodyPr>
          <a:lstStyle/>
          <a:p>
            <a:fld id="{59D5456C-9F22-43DB-93A1-EA9B3A873947}" type="datetime1">
              <a:rPr lang="pl-PL" sz="1200" smtClean="0">
                <a:latin typeface="Fira Sans" panose="020B0503050000020004" pitchFamily="34" charset="0"/>
                <a:ea typeface="Fira Sans" panose="020B0503050000020004" pitchFamily="34" charset="0"/>
              </a:rPr>
              <a:t>20.07.2020</a:t>
            </a:fld>
            <a:endParaRPr lang="pl-PL" sz="1200" dirty="0">
              <a:latin typeface="Fira Sans" panose="020B0503050000020004" pitchFamily="34" charset="0"/>
              <a:ea typeface="Fira Sans" panose="020B0503050000020004" pitchFamily="34" charset="0"/>
            </a:endParaRPr>
          </a:p>
        </p:txBody>
      </p:sp>
      <p:sp>
        <p:nvSpPr>
          <p:cNvPr id="22" name="pole tekstowe 21"/>
          <p:cNvSpPr txBox="1"/>
          <p:nvPr userDrawn="1"/>
        </p:nvSpPr>
        <p:spPr>
          <a:xfrm>
            <a:off x="8676456" y="6428365"/>
            <a:ext cx="378630" cy="276999"/>
          </a:xfrm>
          <a:prstGeom prst="rect">
            <a:avLst/>
          </a:prstGeom>
          <a:noFill/>
        </p:spPr>
        <p:txBody>
          <a:bodyPr wrap="none" rtlCol="0">
            <a:spAutoFit/>
          </a:bodyPr>
          <a:lstStyle/>
          <a:p>
            <a:fld id="{D62CFCEF-D2E1-44E1-AEAC-F21359790999}" type="slidenum">
              <a:rPr lang="pl-PL" sz="1200" smtClean="0">
                <a:solidFill>
                  <a:schemeClr val="bg1"/>
                </a:solidFill>
                <a:latin typeface="Fira Sans SemiBold" panose="020B0603050000020004" pitchFamily="34" charset="0"/>
                <a:ea typeface="Fira Sans SemiBold" panose="020B0603050000020004" pitchFamily="34" charset="0"/>
              </a:rPr>
              <a:t>‹#›</a:t>
            </a:fld>
            <a:endParaRPr lang="pl-PL" sz="1200" dirty="0">
              <a:solidFill>
                <a:schemeClr val="bg1"/>
              </a:solidFill>
              <a:latin typeface="Fira Sans SemiBold" panose="020B0603050000020004" pitchFamily="34" charset="0"/>
              <a:ea typeface="Fira Sans SemiBold" panose="020B0603050000020004" pitchFamily="34" charset="0"/>
            </a:endParaRPr>
          </a:p>
        </p:txBody>
      </p:sp>
      <p:sp>
        <p:nvSpPr>
          <p:cNvPr id="25" name="pole tekstowe 24"/>
          <p:cNvSpPr txBox="1"/>
          <p:nvPr userDrawn="1"/>
        </p:nvSpPr>
        <p:spPr>
          <a:xfrm>
            <a:off x="1187624" y="6489340"/>
            <a:ext cx="698326" cy="276999"/>
          </a:xfrm>
          <a:prstGeom prst="rect">
            <a:avLst/>
          </a:prstGeom>
          <a:noFill/>
        </p:spPr>
        <p:txBody>
          <a:bodyPr wrap="none" rtlCol="0">
            <a:spAutoFit/>
          </a:bodyPr>
          <a:lstStyle/>
          <a:p>
            <a:r>
              <a:rPr lang="pl-PL" sz="1200" dirty="0">
                <a:latin typeface="Fira Sans" panose="020B0503050000020004" pitchFamily="34" charset="0"/>
                <a:ea typeface="Fira Sans" panose="020B0503050000020004" pitchFamily="34" charset="0"/>
              </a:rPr>
              <a:t>Szczecin</a:t>
            </a:r>
          </a:p>
        </p:txBody>
      </p:sp>
    </p:spTree>
    <p:extLst>
      <p:ext uri="{BB962C8B-B14F-4D97-AF65-F5344CB8AC3E}">
        <p14:creationId xmlns:p14="http://schemas.microsoft.com/office/powerpoint/2010/main" val="3230513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Lst>
  <p:transition spd="slow">
    <p:fade/>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g"/></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g"/></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g"/></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5.jpeg"/><Relationship Id="rId3" Type="http://schemas.openxmlformats.org/officeDocument/2006/relationships/image" Target="../media/image11.jpeg"/><Relationship Id="rId21" Type="http://schemas.openxmlformats.org/officeDocument/2006/relationships/image" Target="../media/image28.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4.jpeg"/><Relationship Id="rId2" Type="http://schemas.openxmlformats.org/officeDocument/2006/relationships/image" Target="../media/image10.jpeg"/><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2.jpeg"/><Relationship Id="rId10" Type="http://schemas.openxmlformats.org/officeDocument/2006/relationships/image" Target="../media/image18.png"/><Relationship Id="rId19" Type="http://schemas.openxmlformats.org/officeDocument/2006/relationships/image" Target="../media/image26.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hyperlink" Target="http://www.gograph.com/x-gg5272768.html" TargetMode="External"/><Relationship Id="rId22" Type="http://schemas.openxmlformats.org/officeDocument/2006/relationships/image" Target="../media/image29.gif"/></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2"/>
          <p:cNvSpPr txBox="1">
            <a:spLocks/>
          </p:cNvSpPr>
          <p:nvPr/>
        </p:nvSpPr>
        <p:spPr>
          <a:xfrm>
            <a:off x="360000" y="4761974"/>
            <a:ext cx="8446295" cy="1455739"/>
          </a:xfrm>
          <a:prstGeom prst="rect">
            <a:avLst/>
          </a:prstGeom>
        </p:spPr>
        <p:txBody>
          <a:bodyPr vert="horz" lIns="0" tIns="25719" rIns="51435" bIns="2571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spcBef>
                <a:spcPts val="0"/>
              </a:spcBef>
            </a:pPr>
            <a:r>
              <a:rPr lang="pl-PL" sz="1800" dirty="0">
                <a:solidFill>
                  <a:schemeClr val="bg1"/>
                </a:solidFill>
                <a:latin typeface="Fira Sans" panose="020B0503050000020004" pitchFamily="34" charset="0"/>
                <a:ea typeface="Fira Sans" panose="020B0503050000020004" pitchFamily="34" charset="0"/>
              </a:rPr>
              <a:t>Urząd Statystyczny w Szczecinie </a:t>
            </a:r>
          </a:p>
          <a:p>
            <a:pPr algn="l">
              <a:lnSpc>
                <a:spcPct val="80000"/>
              </a:lnSpc>
              <a:spcBef>
                <a:spcPts val="0"/>
              </a:spcBef>
            </a:pPr>
            <a:r>
              <a:rPr lang="pl-PL" sz="1800" i="1" dirty="0">
                <a:solidFill>
                  <a:schemeClr val="bg1"/>
                </a:solidFill>
                <a:latin typeface="Fira Sans" panose="020B0503050000020004" pitchFamily="34" charset="0"/>
                <a:ea typeface="Fira Sans" panose="020B0503050000020004" pitchFamily="34" charset="0"/>
              </a:rPr>
              <a:t>Zachodniopomorski Ośrodek Badań Regionalnych</a:t>
            </a:r>
          </a:p>
          <a:p>
            <a:pPr algn="l">
              <a:lnSpc>
                <a:spcPct val="80000"/>
              </a:lnSpc>
              <a:spcBef>
                <a:spcPts val="0"/>
              </a:spcBef>
            </a:pPr>
            <a:r>
              <a:rPr lang="pl-PL" sz="1800" i="1" dirty="0">
                <a:solidFill>
                  <a:schemeClr val="bg1"/>
                </a:solidFill>
                <a:latin typeface="Fira Sans" panose="020B0503050000020004" pitchFamily="34" charset="0"/>
                <a:ea typeface="Fira Sans" panose="020B0503050000020004" pitchFamily="34" charset="0"/>
              </a:rPr>
              <a:t>Mariola Maj</a:t>
            </a:r>
          </a:p>
          <a:p>
            <a:pPr algn="l">
              <a:lnSpc>
                <a:spcPct val="80000"/>
              </a:lnSpc>
              <a:spcBef>
                <a:spcPts val="0"/>
              </a:spcBef>
            </a:pPr>
            <a:r>
              <a:rPr lang="pl-PL" sz="1800" i="1" dirty="0">
                <a:solidFill>
                  <a:schemeClr val="bg1"/>
                </a:solidFill>
                <a:latin typeface="Fira Sans" panose="020B0503050000020004" pitchFamily="34" charset="0"/>
                <a:ea typeface="Fira Sans" panose="020B0503050000020004" pitchFamily="34" charset="0"/>
              </a:rPr>
              <a:t>Specjalista</a:t>
            </a:r>
          </a:p>
          <a:p>
            <a:pPr algn="l"/>
            <a:endParaRPr lang="pl-PL" sz="1013" dirty="0">
              <a:latin typeface="Fira Sans" panose="020B0503050000020004" pitchFamily="34" charset="0"/>
              <a:ea typeface="Fira Sans" panose="020B0503050000020004" pitchFamily="34" charset="0"/>
            </a:endParaRPr>
          </a:p>
          <a:p>
            <a:pPr algn="l"/>
            <a:endParaRPr lang="pl-PL" sz="1013" i="1" dirty="0"/>
          </a:p>
        </p:txBody>
      </p:sp>
      <p:sp>
        <p:nvSpPr>
          <p:cNvPr id="5" name="Podtytuł 2"/>
          <p:cNvSpPr txBox="1">
            <a:spLocks/>
          </p:cNvSpPr>
          <p:nvPr/>
        </p:nvSpPr>
        <p:spPr>
          <a:xfrm>
            <a:off x="360000" y="3127640"/>
            <a:ext cx="8446295" cy="1455739"/>
          </a:xfrm>
          <a:prstGeom prst="rect">
            <a:avLst/>
          </a:prstGeom>
        </p:spPr>
        <p:txBody>
          <a:bodyPr lIns="0"/>
          <a:lstStyle>
            <a:lvl1pPr marL="0" indent="0" algn="just" defTabSz="914400" rtl="0" eaLnBrk="1" latinLnBrk="0" hangingPunct="1">
              <a:lnSpc>
                <a:spcPct val="8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l-PL" dirty="0">
              <a:solidFill>
                <a:schemeClr val="bg1"/>
              </a:solidFill>
            </a:endParaRPr>
          </a:p>
        </p:txBody>
      </p:sp>
      <p:sp>
        <p:nvSpPr>
          <p:cNvPr id="6" name="Podtytuł 2"/>
          <p:cNvSpPr txBox="1">
            <a:spLocks/>
          </p:cNvSpPr>
          <p:nvPr/>
        </p:nvSpPr>
        <p:spPr>
          <a:xfrm>
            <a:off x="360000" y="1030315"/>
            <a:ext cx="8446295" cy="1935136"/>
          </a:xfrm>
          <a:prstGeom prst="rect">
            <a:avLst/>
          </a:prstGeom>
        </p:spPr>
        <p:txBody>
          <a:bodyPr vert="horz" lIns="0" tIns="25719" rIns="51435" bIns="25719"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80000"/>
              </a:lnSpc>
              <a:spcBef>
                <a:spcPts val="0"/>
              </a:spcBef>
            </a:pPr>
            <a:r>
              <a:rPr lang="pl-PL" sz="3200" dirty="0">
                <a:solidFill>
                  <a:schemeClr val="bg1"/>
                </a:solidFill>
                <a:latin typeface="Fira Sans SemiBold" panose="020B0603050000020004" pitchFamily="34" charset="0"/>
                <a:ea typeface="Fira Sans SemiBold" panose="020B0603050000020004" pitchFamily="34" charset="0"/>
              </a:rPr>
              <a:t>STATYSTYKA – KRÓLESTWO LICZB</a:t>
            </a:r>
          </a:p>
        </p:txBody>
      </p:sp>
    </p:spTree>
    <p:extLst>
      <p:ext uri="{BB962C8B-B14F-4D97-AF65-F5344CB8AC3E}">
        <p14:creationId xmlns:p14="http://schemas.microsoft.com/office/powerpoint/2010/main" val="2915950546"/>
      </p:ext>
    </p:extLst>
  </p:cSld>
  <p:clrMapOvr>
    <a:masterClrMapping/>
  </p:clrMapOvr>
  <p:transition spd="slow">
    <p:fade/>
    <p:sndAc>
      <p:stSnd>
        <p:snd r:embed="rId2" name="click.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80728"/>
            <a:ext cx="2772308" cy="2130246"/>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980728"/>
            <a:ext cx="2953617" cy="2130246"/>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469" y="986089"/>
            <a:ext cx="2804332" cy="2094162"/>
          </a:xfrm>
          <a:prstGeom prst="rect">
            <a:avLst/>
          </a:prstGeom>
        </p:spPr>
      </p:pic>
      <p:pic>
        <p:nvPicPr>
          <p:cNvPr id="5" name="Obraz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351" y="3681028"/>
            <a:ext cx="2672461" cy="1997116"/>
          </a:xfrm>
          <a:prstGeom prst="rect">
            <a:avLst/>
          </a:prstGeom>
        </p:spPr>
      </p:pic>
      <p:pic>
        <p:nvPicPr>
          <p:cNvPr id="6"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9832" y="3681028"/>
            <a:ext cx="2983174" cy="2083077"/>
          </a:xfrm>
          <a:prstGeom prst="rect">
            <a:avLst/>
          </a:prstGeom>
        </p:spPr>
      </p:pic>
      <p:pic>
        <p:nvPicPr>
          <p:cNvPr id="7" name="Obraz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9297" y="3681028"/>
            <a:ext cx="2472675" cy="1904225"/>
          </a:xfrm>
          <a:prstGeom prst="rect">
            <a:avLst/>
          </a:prstGeom>
        </p:spPr>
      </p:pic>
      <p:sp>
        <p:nvSpPr>
          <p:cNvPr id="8" name="Tytuł 3"/>
          <p:cNvSpPr txBox="1">
            <a:spLocks/>
          </p:cNvSpPr>
          <p:nvPr/>
        </p:nvSpPr>
        <p:spPr>
          <a:xfrm>
            <a:off x="213705" y="224644"/>
            <a:ext cx="6698555" cy="68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dirty="0">
                <a:latin typeface="Fira Sans" panose="020B0503050000020004" pitchFamily="34" charset="0"/>
                <a:ea typeface="Fira Sans" panose="020B0503050000020004" pitchFamily="34" charset="0"/>
              </a:rPr>
              <a:t>Do czego potrzebujemy tych informacji </a:t>
            </a:r>
            <a:r>
              <a:rPr lang="pl-PL" sz="1800" dirty="0">
                <a:latin typeface="Fira Sans" panose="020B0503050000020004" pitchFamily="34" charset="0"/>
                <a:ea typeface="Fira Sans" panose="020B0503050000020004" pitchFamily="34" charset="0"/>
              </a:rPr>
              <a:t>?</a:t>
            </a:r>
          </a:p>
        </p:txBody>
      </p:sp>
    </p:spTree>
    <p:extLst>
      <p:ext uri="{BB962C8B-B14F-4D97-AF65-F5344CB8AC3E}">
        <p14:creationId xmlns:p14="http://schemas.microsoft.com/office/powerpoint/2010/main" val="42687188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54" y="592019"/>
            <a:ext cx="3519382" cy="2449374"/>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91517"/>
            <a:ext cx="3921782" cy="1585344"/>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64" y="3232203"/>
            <a:ext cx="3062562" cy="2480676"/>
          </a:xfrm>
          <a:prstGeom prst="rect">
            <a:avLst/>
          </a:prstGeom>
        </p:spPr>
      </p:pic>
      <p:pic>
        <p:nvPicPr>
          <p:cNvPr id="5" name="Symbol zastępczy zawartości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8491" y="2135933"/>
            <a:ext cx="2923639" cy="2257966"/>
          </a:xfrm>
          <a:prstGeom prst="rect">
            <a:avLst/>
          </a:prstGeom>
        </p:spPr>
      </p:pic>
      <p:pic>
        <p:nvPicPr>
          <p:cNvPr id="6" name="Picture 2" descr="Znalezione obrazy dla zapytania wykres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2428" y="4581128"/>
            <a:ext cx="4075767" cy="1605802"/>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p:cNvSpPr txBox="1">
            <a:spLocks/>
          </p:cNvSpPr>
          <p:nvPr/>
        </p:nvSpPr>
        <p:spPr>
          <a:xfrm>
            <a:off x="106279" y="100707"/>
            <a:ext cx="3709637" cy="519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dirty="0">
                <a:latin typeface="Fira Sans" panose="020B0503050000020004" pitchFamily="34" charset="0"/>
                <a:ea typeface="Fira Sans" panose="020B0503050000020004" pitchFamily="34" charset="0"/>
              </a:rPr>
              <a:t>Sposoby prezentacji danych</a:t>
            </a:r>
          </a:p>
        </p:txBody>
      </p:sp>
    </p:spTree>
    <p:extLst>
      <p:ext uri="{BB962C8B-B14F-4D97-AF65-F5344CB8AC3E}">
        <p14:creationId xmlns:p14="http://schemas.microsoft.com/office/powerpoint/2010/main" val="202976900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14813"/>
            <a:ext cx="2845182" cy="2411914"/>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215667"/>
            <a:ext cx="2766734" cy="2141090"/>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72" y="3908442"/>
            <a:ext cx="2359960" cy="1828437"/>
          </a:xfrm>
          <a:prstGeom prst="rect">
            <a:avLst/>
          </a:prstGeom>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3392111"/>
            <a:ext cx="2987341" cy="1894101"/>
          </a:xfrm>
          <a:prstGeom prst="rect">
            <a:avLst/>
          </a:prstGeom>
        </p:spPr>
      </p:pic>
      <p:pic>
        <p:nvPicPr>
          <p:cNvPr id="7" name="Symbol zastępczy zawartości 11" descr="Okładki [12szt] 2.png"/>
          <p:cNvPicPr>
            <a:picLocks noChangeAspect="1"/>
          </p:cNvPicPr>
          <p:nvPr/>
        </p:nvPicPr>
        <p:blipFill>
          <a:blip r:embed="rId6" cstate="print"/>
          <a:srcRect/>
          <a:stretch>
            <a:fillRect/>
          </a:stretch>
        </p:blipFill>
        <p:spPr>
          <a:xfrm>
            <a:off x="3737986" y="932775"/>
            <a:ext cx="4924025" cy="2208403"/>
          </a:xfrm>
          <a:prstGeom prst="rect">
            <a:avLst/>
          </a:prstGeom>
        </p:spPr>
      </p:pic>
      <p:sp>
        <p:nvSpPr>
          <p:cNvPr id="8" name="Tytuł 3"/>
          <p:cNvSpPr txBox="1">
            <a:spLocks/>
          </p:cNvSpPr>
          <p:nvPr/>
        </p:nvSpPr>
        <p:spPr>
          <a:xfrm>
            <a:off x="566897" y="289091"/>
            <a:ext cx="4293135" cy="5981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dirty="0">
                <a:latin typeface="Fira Sans" panose="020B0503050000020004" pitchFamily="34" charset="0"/>
                <a:ea typeface="Fira Sans" panose="020B0503050000020004" pitchFamily="34" charset="0"/>
              </a:rPr>
              <a:t>Sposoby udostępniania danych</a:t>
            </a:r>
          </a:p>
        </p:txBody>
      </p:sp>
    </p:spTree>
    <p:extLst>
      <p:ext uri="{BB962C8B-B14F-4D97-AF65-F5344CB8AC3E}">
        <p14:creationId xmlns:p14="http://schemas.microsoft.com/office/powerpoint/2010/main" val="342155058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971600" y="584684"/>
            <a:ext cx="7254875" cy="6102350"/>
          </a:xfrm>
          <a:prstGeom prst="rect">
            <a:avLst/>
          </a:prstGeom>
          <a:ln>
            <a:noFill/>
          </a:ln>
          <a:effectLst>
            <a:outerShdw blurRad="292100" dist="139700" dir="2700000" algn="tl" rotWithShape="0">
              <a:srgbClr val="333333">
                <a:alpha val="65000"/>
              </a:srgbClr>
            </a:outerShdw>
          </a:effectLst>
        </p:spPr>
      </p:pic>
      <p:sp>
        <p:nvSpPr>
          <p:cNvPr id="3" name="pole tekstowe 2"/>
          <p:cNvSpPr txBox="1"/>
          <p:nvPr/>
        </p:nvSpPr>
        <p:spPr>
          <a:xfrm>
            <a:off x="5184068" y="3146917"/>
            <a:ext cx="583814" cy="369332"/>
          </a:xfrm>
          <a:prstGeom prst="rect">
            <a:avLst/>
          </a:prstGeom>
          <a:noFill/>
        </p:spPr>
        <p:txBody>
          <a:bodyPr wrap="none" rtlCol="0">
            <a:spAutoFit/>
          </a:bodyPr>
          <a:lstStyle/>
          <a:p>
            <a:r>
              <a:rPr lang="pl-PL" dirty="0">
                <a:solidFill>
                  <a:schemeClr val="bg1"/>
                </a:solidFill>
              </a:rPr>
              <a:t>GUS</a:t>
            </a:r>
          </a:p>
        </p:txBody>
      </p:sp>
      <p:sp>
        <p:nvSpPr>
          <p:cNvPr id="4" name="Tytuł 3"/>
          <p:cNvSpPr txBox="1">
            <a:spLocks/>
          </p:cNvSpPr>
          <p:nvPr/>
        </p:nvSpPr>
        <p:spPr>
          <a:xfrm>
            <a:off x="2591780" y="116632"/>
            <a:ext cx="4293135" cy="5981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dirty="0">
                <a:latin typeface="Fira Sans" panose="020B0503050000020004" pitchFamily="34" charset="0"/>
                <a:ea typeface="Fira Sans" panose="020B0503050000020004" pitchFamily="34" charset="0"/>
              </a:rPr>
              <a:t>Urzędy Statystyczne w Polsce</a:t>
            </a:r>
          </a:p>
        </p:txBody>
      </p:sp>
    </p:spTree>
    <p:extLst>
      <p:ext uri="{BB962C8B-B14F-4D97-AF65-F5344CB8AC3E}">
        <p14:creationId xmlns:p14="http://schemas.microsoft.com/office/powerpoint/2010/main" val="81969176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12" y="1484784"/>
            <a:ext cx="6519723" cy="4291302"/>
          </a:xfrm>
          <a:prstGeom prst="rect">
            <a:avLst/>
          </a:prstGeom>
        </p:spPr>
      </p:pic>
      <p:sp>
        <p:nvSpPr>
          <p:cNvPr id="4" name="Tytuł 3"/>
          <p:cNvSpPr txBox="1">
            <a:spLocks/>
          </p:cNvSpPr>
          <p:nvPr/>
        </p:nvSpPr>
        <p:spPr>
          <a:xfrm>
            <a:off x="323528" y="368660"/>
            <a:ext cx="7670077" cy="519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latin typeface="Fira Sans" panose="020B0503050000020004" pitchFamily="34" charset="0"/>
                <a:ea typeface="Fira Sans" panose="020B0503050000020004" pitchFamily="34" charset="0"/>
              </a:rPr>
              <a:t>Urząd Statystyczny w Szczecinie </a:t>
            </a:r>
          </a:p>
          <a:p>
            <a:pPr algn="ctr"/>
            <a:r>
              <a:rPr lang="pl-PL" sz="2800" dirty="0">
                <a:latin typeface="Fira Sans" panose="020B0503050000020004" pitchFamily="34" charset="0"/>
                <a:ea typeface="Fira Sans" panose="020B0503050000020004" pitchFamily="34" charset="0"/>
              </a:rPr>
              <a:t>ul. Jana Matejki 22</a:t>
            </a:r>
          </a:p>
        </p:txBody>
      </p:sp>
    </p:spTree>
    <p:extLst>
      <p:ext uri="{BB962C8B-B14F-4D97-AF65-F5344CB8AC3E}">
        <p14:creationId xmlns:p14="http://schemas.microsoft.com/office/powerpoint/2010/main" val="148271050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27584" y="1484784"/>
            <a:ext cx="7416824" cy="4680520"/>
          </a:xfrm>
          <a:prstGeom prst="rect">
            <a:avLst/>
          </a:prstGeom>
          <a:noFill/>
          <a:ln w="9525">
            <a:noFill/>
            <a:miter lim="800000"/>
            <a:headEnd/>
            <a:tailEnd/>
          </a:ln>
        </p:spPr>
      </p:pic>
      <p:sp>
        <p:nvSpPr>
          <p:cNvPr id="3" name="Tytuł 3"/>
          <p:cNvSpPr txBox="1">
            <a:spLocks/>
          </p:cNvSpPr>
          <p:nvPr/>
        </p:nvSpPr>
        <p:spPr>
          <a:xfrm>
            <a:off x="700957" y="440668"/>
            <a:ext cx="7670077" cy="519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latin typeface="Fira Sans" panose="020B0503050000020004" pitchFamily="34" charset="0"/>
                <a:ea typeface="Fira Sans" panose="020B0503050000020004" pitchFamily="34" charset="0"/>
              </a:rPr>
              <a:t>Główny Urząd Statystyczny w Warszawie</a:t>
            </a:r>
          </a:p>
        </p:txBody>
      </p:sp>
    </p:spTree>
    <p:extLst>
      <p:ext uri="{BB962C8B-B14F-4D97-AF65-F5344CB8AC3E}">
        <p14:creationId xmlns:p14="http://schemas.microsoft.com/office/powerpoint/2010/main" val="203125665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3"/>
          <p:cNvSpPr txBox="1">
            <a:spLocks/>
          </p:cNvSpPr>
          <p:nvPr/>
        </p:nvSpPr>
        <p:spPr>
          <a:xfrm>
            <a:off x="700957" y="440668"/>
            <a:ext cx="7670077" cy="519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a:latin typeface="Fira Sans" panose="020B0503050000020004" pitchFamily="34" charset="0"/>
                <a:ea typeface="Fira Sans" panose="020B0503050000020004" pitchFamily="34" charset="0"/>
              </a:rPr>
              <a:t>Statystyka? </a:t>
            </a:r>
            <a:r>
              <a:rPr lang="pl-PL" sz="2800" dirty="0">
                <a:latin typeface="Fira Sans" panose="020B0503050000020004" pitchFamily="34" charset="0"/>
                <a:ea typeface="Fira Sans" panose="020B0503050000020004" pitchFamily="34" charset="0"/>
              </a:rPr>
              <a:t>Tak, wiem</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7036" y="3969060"/>
            <a:ext cx="3636404" cy="2080075"/>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07" y="1597971"/>
            <a:ext cx="1950720" cy="1463040"/>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545" y="3126790"/>
            <a:ext cx="2440632" cy="2440632"/>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1273585"/>
            <a:ext cx="2111813" cy="2111813"/>
          </a:xfrm>
          <a:prstGeom prst="rect">
            <a:avLst/>
          </a:prstGeom>
        </p:spPr>
      </p:pic>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7355" y="1412776"/>
            <a:ext cx="1097280" cy="1463040"/>
          </a:xfrm>
          <a:prstGeom prst="rect">
            <a:avLst/>
          </a:prstGeom>
        </p:spPr>
      </p:pic>
    </p:spTree>
    <p:extLst>
      <p:ext uri="{BB962C8B-B14F-4D97-AF65-F5344CB8AC3E}">
        <p14:creationId xmlns:p14="http://schemas.microsoft.com/office/powerpoint/2010/main" val="377684487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txBox="1">
            <a:spLocks/>
          </p:cNvSpPr>
          <p:nvPr/>
        </p:nvSpPr>
        <p:spPr>
          <a:xfrm>
            <a:off x="360000" y="4546800"/>
            <a:ext cx="8446295" cy="1455739"/>
          </a:xfrm>
          <a:prstGeom prst="rect">
            <a:avLst/>
          </a:prstGeom>
        </p:spPr>
        <p:txBody>
          <a:bodyPr vert="horz" lIns="0" tIns="25719" rIns="51435" bIns="2571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spcBef>
                <a:spcPts val="0"/>
              </a:spcBef>
            </a:pPr>
            <a:r>
              <a:rPr lang="pl-PL" sz="1800" dirty="0">
                <a:latin typeface="Fira Sans" panose="020B0503050000020004" pitchFamily="34" charset="0"/>
                <a:ea typeface="Fira Sans" panose="020B0503050000020004" pitchFamily="34" charset="0"/>
              </a:rPr>
              <a:t>Mariola Maj</a:t>
            </a:r>
          </a:p>
          <a:p>
            <a:pPr algn="l">
              <a:lnSpc>
                <a:spcPct val="80000"/>
              </a:lnSpc>
              <a:spcBef>
                <a:spcPts val="0"/>
              </a:spcBef>
            </a:pPr>
            <a:r>
              <a:rPr lang="pl-PL" sz="1800" i="1" dirty="0">
                <a:latin typeface="Fira Sans" panose="020B0503050000020004" pitchFamily="34" charset="0"/>
                <a:ea typeface="Fira Sans" panose="020B0503050000020004" pitchFamily="34" charset="0"/>
              </a:rPr>
              <a:t>Specjalista</a:t>
            </a:r>
          </a:p>
          <a:p>
            <a:pPr algn="l">
              <a:lnSpc>
                <a:spcPct val="80000"/>
              </a:lnSpc>
              <a:spcBef>
                <a:spcPts val="0"/>
              </a:spcBef>
            </a:pPr>
            <a:r>
              <a:rPr lang="pl-PL" sz="1800" i="1" dirty="0">
                <a:latin typeface="Fira Sans" panose="020B0503050000020004" pitchFamily="34" charset="0"/>
                <a:ea typeface="Fira Sans" panose="020B0503050000020004" pitchFamily="34" charset="0"/>
              </a:rPr>
              <a:t>91-459-75-73, 91-433-86-04</a:t>
            </a:r>
          </a:p>
          <a:p>
            <a:pPr algn="l"/>
            <a:endParaRPr lang="pl-PL" sz="1013" dirty="0">
              <a:latin typeface="Fira Sans" panose="020B0503050000020004" pitchFamily="34" charset="0"/>
              <a:ea typeface="Fira Sans" panose="020B0503050000020004" pitchFamily="34" charset="0"/>
            </a:endParaRPr>
          </a:p>
          <a:p>
            <a:pPr algn="l"/>
            <a:endParaRPr lang="pl-PL" sz="1013" i="1" dirty="0"/>
          </a:p>
        </p:txBody>
      </p:sp>
      <p:sp>
        <p:nvSpPr>
          <p:cNvPr id="4" name="Podtytuł 2"/>
          <p:cNvSpPr txBox="1">
            <a:spLocks/>
          </p:cNvSpPr>
          <p:nvPr/>
        </p:nvSpPr>
        <p:spPr>
          <a:xfrm>
            <a:off x="360000" y="1030315"/>
            <a:ext cx="8446295" cy="1935136"/>
          </a:xfrm>
          <a:prstGeom prst="rect">
            <a:avLst/>
          </a:prstGeom>
        </p:spPr>
        <p:txBody>
          <a:bodyPr vert="horz" lIns="0" tIns="25719" rIns="51435" bIns="25719"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spcBef>
                <a:spcPts val="0"/>
              </a:spcBef>
            </a:pPr>
            <a:r>
              <a:rPr lang="pl-PL" sz="3200" dirty="0">
                <a:latin typeface="Fira Sans SemiBold" panose="020B0603050000020004" pitchFamily="34" charset="0"/>
                <a:ea typeface="Fira Sans SemiBold" panose="020B0603050000020004" pitchFamily="34" charset="0"/>
              </a:rPr>
              <a:t>Urząd Statystyczny w Szczecinie</a:t>
            </a:r>
          </a:p>
        </p:txBody>
      </p:sp>
    </p:spTree>
    <p:extLst>
      <p:ext uri="{BB962C8B-B14F-4D97-AF65-F5344CB8AC3E}">
        <p14:creationId xmlns:p14="http://schemas.microsoft.com/office/powerpoint/2010/main" val="182150644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txBox="1">
            <a:spLocks/>
          </p:cNvSpPr>
          <p:nvPr/>
        </p:nvSpPr>
        <p:spPr>
          <a:xfrm>
            <a:off x="756496" y="224644"/>
            <a:ext cx="6480720" cy="10441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latin typeface="Fira Sans" panose="020B0503050000020004" pitchFamily="34" charset="0"/>
                <a:ea typeface="Fira Sans" panose="020B0503050000020004" pitchFamily="34" charset="0"/>
              </a:rPr>
              <a:t>Co to jest statystyka?</a:t>
            </a:r>
          </a:p>
        </p:txBody>
      </p:sp>
      <p:sp>
        <p:nvSpPr>
          <p:cNvPr id="5" name="Prostokąt 4"/>
          <p:cNvSpPr/>
          <p:nvPr/>
        </p:nvSpPr>
        <p:spPr>
          <a:xfrm>
            <a:off x="756496" y="960873"/>
            <a:ext cx="7236804" cy="3785652"/>
          </a:xfrm>
          <a:prstGeom prst="rect">
            <a:avLst/>
          </a:prstGeom>
        </p:spPr>
        <p:txBody>
          <a:bodyPr wrap="square">
            <a:spAutoFit/>
          </a:bodyPr>
          <a:lstStyle/>
          <a:p>
            <a:pPr algn="ctr">
              <a:lnSpc>
                <a:spcPct val="150000"/>
              </a:lnSpc>
            </a:pPr>
            <a:r>
              <a:rPr lang="pl-PL" sz="3200" b="1" dirty="0">
                <a:latin typeface="Fira Sans" panose="020B0503050000020004" pitchFamily="34" charset="0"/>
                <a:ea typeface="Fira Sans" panose="020B0503050000020004" pitchFamily="34" charset="0"/>
              </a:rPr>
              <a:t>Statystyka</a:t>
            </a:r>
            <a:br>
              <a:rPr lang="pl-PL" sz="3200" b="1" dirty="0">
                <a:latin typeface="Fira Sans" panose="020B0503050000020004" pitchFamily="34" charset="0"/>
                <a:ea typeface="Fira Sans" panose="020B0503050000020004" pitchFamily="34" charset="0"/>
              </a:rPr>
            </a:br>
            <a:r>
              <a:rPr lang="pl-PL" dirty="0">
                <a:latin typeface="Fira Sans" panose="020B0503050000020004" pitchFamily="34" charset="0"/>
                <a:ea typeface="Fira Sans" panose="020B0503050000020004" pitchFamily="34" charset="0"/>
              </a:rPr>
              <a:t>nauka</a:t>
            </a:r>
            <a:r>
              <a:rPr lang="pl-PL" sz="3200" b="1" dirty="0">
                <a:latin typeface="Fira Sans" panose="020B0503050000020004" pitchFamily="34" charset="0"/>
                <a:ea typeface="Fira Sans" panose="020B0503050000020004" pitchFamily="34" charset="0"/>
              </a:rPr>
              <a:t> </a:t>
            </a:r>
            <a:r>
              <a:rPr lang="pl-PL" dirty="0">
                <a:latin typeface="Fira Sans" panose="020B0503050000020004" pitchFamily="34" charset="0"/>
                <a:ea typeface="Fira Sans" panose="020B0503050000020004" pitchFamily="34" charset="0"/>
              </a:rPr>
              <a:t>która zajmuje się zbieraniem, gromadzeniem, analizowaniem i przekazywaniem informacji opisujących różne zjawiska zachodzące w naszym otoczeniu i nie tylko.</a:t>
            </a:r>
          </a:p>
          <a:p>
            <a:pPr>
              <a:lnSpc>
                <a:spcPct val="250000"/>
              </a:lnSpc>
            </a:pPr>
            <a:endParaRPr lang="pl-PL" dirty="0">
              <a:latin typeface="Fira Sans" panose="020B0503050000020004" pitchFamily="34" charset="0"/>
              <a:ea typeface="Fira Sans" panose="020B0503050000020004" pitchFamily="34" charset="0"/>
            </a:endParaRPr>
          </a:p>
          <a:p>
            <a:pPr>
              <a:lnSpc>
                <a:spcPct val="250000"/>
              </a:lnSpc>
            </a:pPr>
            <a:r>
              <a:rPr lang="pl-PL" dirty="0">
                <a:latin typeface="Fira Sans" panose="020B0503050000020004" pitchFamily="34" charset="0"/>
                <a:ea typeface="Fira Sans" panose="020B0503050000020004" pitchFamily="34" charset="0"/>
              </a:rPr>
              <a:t> </a:t>
            </a: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518" y="3609020"/>
            <a:ext cx="7145874" cy="2664296"/>
          </a:xfrm>
          <a:prstGeom prst="rect">
            <a:avLst/>
          </a:prstGeom>
        </p:spPr>
      </p:pic>
    </p:spTree>
    <p:extLst>
      <p:ext uri="{BB962C8B-B14F-4D97-AF65-F5344CB8AC3E}">
        <p14:creationId xmlns:p14="http://schemas.microsoft.com/office/powerpoint/2010/main" val="157371425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79612" y="404664"/>
            <a:ext cx="2821606" cy="769441"/>
          </a:xfrm>
          <a:prstGeom prst="rect">
            <a:avLst/>
          </a:prstGeom>
        </p:spPr>
        <p:txBody>
          <a:bodyPr wrap="none">
            <a:spAutoFit/>
          </a:bodyPr>
          <a:lstStyle/>
          <a:p>
            <a:r>
              <a:rPr lang="pl-PL" sz="4400" dirty="0">
                <a:latin typeface="Fira Sans" panose="020B0503050000020004" pitchFamily="34" charset="0"/>
                <a:ea typeface="Fira Sans" panose="020B0503050000020004" pitchFamily="34" charset="0"/>
              </a:rPr>
              <a:t>Statystyka</a:t>
            </a:r>
          </a:p>
        </p:txBody>
      </p:sp>
      <p:pic>
        <p:nvPicPr>
          <p:cNvPr id="5" name="Symbol zastępczy zawartości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89425"/>
            <a:ext cx="2394749" cy="2234246"/>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844" y="2089425"/>
            <a:ext cx="2699429" cy="227025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9223" y="2109136"/>
            <a:ext cx="2557531" cy="2252263"/>
          </a:xfrm>
          <a:prstGeom prst="rect">
            <a:avLst/>
          </a:prstGeom>
        </p:spPr>
      </p:pic>
    </p:spTree>
    <p:extLst>
      <p:ext uri="{BB962C8B-B14F-4D97-AF65-F5344CB8AC3E}">
        <p14:creationId xmlns:p14="http://schemas.microsoft.com/office/powerpoint/2010/main" val="3533373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079612" y="404664"/>
            <a:ext cx="5703806" cy="769441"/>
          </a:xfrm>
          <a:prstGeom prst="rect">
            <a:avLst/>
          </a:prstGeom>
        </p:spPr>
        <p:txBody>
          <a:bodyPr wrap="none">
            <a:spAutoFit/>
          </a:bodyPr>
          <a:lstStyle/>
          <a:p>
            <a:r>
              <a:rPr lang="pl-PL" sz="4400" dirty="0">
                <a:latin typeface="Fira Sans" panose="020B0503050000020004" pitchFamily="34" charset="0"/>
                <a:ea typeface="Fira Sans" panose="020B0503050000020004" pitchFamily="34" charset="0"/>
              </a:rPr>
              <a:t>Czym się zajmujemy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756" y="1736812"/>
            <a:ext cx="3740728" cy="3494127"/>
          </a:xfrm>
          <a:prstGeom prst="rect">
            <a:avLst/>
          </a:prstGeom>
        </p:spPr>
      </p:pic>
    </p:spTree>
    <p:extLst>
      <p:ext uri="{BB962C8B-B14F-4D97-AF65-F5344CB8AC3E}">
        <p14:creationId xmlns:p14="http://schemas.microsoft.com/office/powerpoint/2010/main" val="3371955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57" y="1402824"/>
            <a:ext cx="1800200" cy="611866"/>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833" y="1268353"/>
            <a:ext cx="1792668" cy="790587"/>
          </a:xfrm>
          <a:prstGeom prst="rect">
            <a:avLst/>
          </a:prstGeom>
        </p:spPr>
      </p:pic>
      <p:pic>
        <p:nvPicPr>
          <p:cNvPr id="4" name="t3360463" descr="u29089985"/>
          <p:cNvPicPr>
            <a:picLocks noChangeAspect="1" noChangeArrowheads="1"/>
          </p:cNvPicPr>
          <p:nvPr/>
        </p:nvPicPr>
        <p:blipFill>
          <a:blip r:embed="rId4" cstate="print"/>
          <a:srcRect/>
          <a:stretch>
            <a:fillRect/>
          </a:stretch>
        </p:blipFill>
        <p:spPr bwMode="auto">
          <a:xfrm>
            <a:off x="3752109" y="971971"/>
            <a:ext cx="1152128" cy="1119274"/>
          </a:xfrm>
          <a:prstGeom prst="rect">
            <a:avLst/>
          </a:prstGeom>
          <a:noFill/>
          <a:ln w="9525">
            <a:noFill/>
            <a:miter lim="800000"/>
            <a:headEnd/>
            <a:tailEnd/>
          </a:ln>
        </p:spPr>
      </p:pic>
      <p:pic>
        <p:nvPicPr>
          <p:cNvPr id="5" name="rg_hi" descr="ANd9GcS_cNscio3pkS37aUVxxKjP2UHIg674t25D5A0NUBB2eJoF6jICNA"/>
          <p:cNvPicPr>
            <a:picLocks noChangeAspect="1" noChangeArrowheads="1"/>
          </p:cNvPicPr>
          <p:nvPr/>
        </p:nvPicPr>
        <p:blipFill>
          <a:blip r:embed="rId5" cstate="print"/>
          <a:srcRect/>
          <a:stretch>
            <a:fillRect/>
          </a:stretch>
        </p:blipFill>
        <p:spPr bwMode="auto">
          <a:xfrm>
            <a:off x="5080581" y="1001882"/>
            <a:ext cx="864095" cy="1106227"/>
          </a:xfrm>
          <a:prstGeom prst="rect">
            <a:avLst/>
          </a:prstGeom>
          <a:noFill/>
          <a:ln w="9525">
            <a:noFill/>
            <a:miter lim="800000"/>
            <a:headEnd/>
            <a:tailEnd/>
          </a:ln>
        </p:spPr>
      </p:pic>
      <p:pic>
        <p:nvPicPr>
          <p:cNvPr id="6" name="Picture 21" descr="http://images01.olx.pl/ui/8/32/19/1283065779_116442319_1-Zdjecia--Od-2-wrzesnia-rusza-nowe-przedszkole-Animacyjny-Klub-Opieki-dla-Dzieci-Basniowy-Ogro-1283065779.jpg"/>
          <p:cNvPicPr>
            <a:picLocks noChangeAspect="1" noChangeArrowheads="1"/>
          </p:cNvPicPr>
          <p:nvPr/>
        </p:nvPicPr>
        <p:blipFill>
          <a:blip r:embed="rId6" cstate="print"/>
          <a:srcRect/>
          <a:stretch>
            <a:fillRect/>
          </a:stretch>
        </p:blipFill>
        <p:spPr bwMode="auto">
          <a:xfrm>
            <a:off x="6297364" y="925783"/>
            <a:ext cx="1080120" cy="1157889"/>
          </a:xfrm>
          <a:prstGeom prst="rect">
            <a:avLst/>
          </a:prstGeom>
          <a:noFill/>
        </p:spPr>
      </p:pic>
      <p:pic>
        <p:nvPicPr>
          <p:cNvPr id="7" name="Picture 6" descr="http://przedszkole-chrobrego.pl/images/stories/Clipart/rodzina.jpg"/>
          <p:cNvPicPr>
            <a:picLocks noChangeAspect="1" noChangeArrowheads="1"/>
          </p:cNvPicPr>
          <p:nvPr/>
        </p:nvPicPr>
        <p:blipFill>
          <a:blip r:embed="rId7" cstate="print"/>
          <a:srcRect/>
          <a:stretch>
            <a:fillRect/>
          </a:stretch>
        </p:blipFill>
        <p:spPr bwMode="auto">
          <a:xfrm>
            <a:off x="7488324" y="1001882"/>
            <a:ext cx="1310962" cy="1005071"/>
          </a:xfrm>
          <a:prstGeom prst="rect">
            <a:avLst/>
          </a:prstGeom>
          <a:noFill/>
        </p:spPr>
      </p:pic>
      <p:pic>
        <p:nvPicPr>
          <p:cNvPr id="8" name="Picture 12" descr="https://encrypted-tbn3.gstatic.com/images?q=tbn:ANd9GcQ7a9z1BjpgKh661sSaQk0NV6I0ZwqNMVNNtX50gCuRWU70qSMz"/>
          <p:cNvPicPr>
            <a:picLocks noChangeAspect="1" noChangeArrowheads="1"/>
          </p:cNvPicPr>
          <p:nvPr/>
        </p:nvPicPr>
        <p:blipFill>
          <a:blip r:embed="rId8" cstate="print"/>
          <a:srcRect/>
          <a:stretch>
            <a:fillRect/>
          </a:stretch>
        </p:blipFill>
        <p:spPr bwMode="auto">
          <a:xfrm>
            <a:off x="57457" y="2447087"/>
            <a:ext cx="1584176" cy="966814"/>
          </a:xfrm>
          <a:prstGeom prst="rect">
            <a:avLst/>
          </a:prstGeom>
          <a:noFill/>
        </p:spPr>
      </p:pic>
      <p:pic>
        <p:nvPicPr>
          <p:cNvPr id="9" name="Obraz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2236" y="2737006"/>
            <a:ext cx="1962894" cy="649021"/>
          </a:xfrm>
          <a:prstGeom prst="rect">
            <a:avLst/>
          </a:prstGeom>
        </p:spPr>
      </p:pic>
      <p:pic>
        <p:nvPicPr>
          <p:cNvPr id="10" name="Picture 2"/>
          <p:cNvPicPr>
            <a:picLocks noChangeAspect="1" noChangeArrowheads="1"/>
          </p:cNvPicPr>
          <p:nvPr/>
        </p:nvPicPr>
        <p:blipFill>
          <a:blip r:embed="rId10" cstate="print"/>
          <a:srcRect/>
          <a:stretch>
            <a:fillRect/>
          </a:stretch>
        </p:blipFill>
        <p:spPr bwMode="auto">
          <a:xfrm>
            <a:off x="3909006" y="2306606"/>
            <a:ext cx="1171575" cy="1247775"/>
          </a:xfrm>
          <a:prstGeom prst="rect">
            <a:avLst/>
          </a:prstGeom>
          <a:noFill/>
          <a:ln w="9525">
            <a:noFill/>
            <a:miter lim="800000"/>
            <a:headEnd/>
            <a:tailEnd/>
          </a:ln>
        </p:spPr>
      </p:pic>
      <p:pic>
        <p:nvPicPr>
          <p:cNvPr id="11" name="Picture 28" descr="Cinema clip art"/>
          <p:cNvPicPr>
            <a:picLocks noChangeAspect="1" noChangeArrowheads="1"/>
          </p:cNvPicPr>
          <p:nvPr/>
        </p:nvPicPr>
        <p:blipFill>
          <a:blip r:embed="rId11" cstate="print"/>
          <a:srcRect/>
          <a:stretch>
            <a:fillRect/>
          </a:stretch>
        </p:blipFill>
        <p:spPr bwMode="auto">
          <a:xfrm>
            <a:off x="5080581" y="2197114"/>
            <a:ext cx="1296143" cy="1216787"/>
          </a:xfrm>
          <a:prstGeom prst="rect">
            <a:avLst/>
          </a:prstGeom>
          <a:noFill/>
        </p:spPr>
      </p:pic>
      <p:pic>
        <p:nvPicPr>
          <p:cNvPr id="12" name="Picture 30" descr="https://encrypted-tbn3.gstatic.com/images?q=tbn:ANd9GcQ3CE_IGa0QXqIwgeMth6nifNP9AVFk4XWHrjeCBCmdhHu4Be2w"/>
          <p:cNvPicPr>
            <a:picLocks noChangeAspect="1" noChangeArrowheads="1"/>
          </p:cNvPicPr>
          <p:nvPr/>
        </p:nvPicPr>
        <p:blipFill>
          <a:blip r:embed="rId12" cstate="print"/>
          <a:srcRect/>
          <a:stretch>
            <a:fillRect/>
          </a:stretch>
        </p:blipFill>
        <p:spPr bwMode="auto">
          <a:xfrm>
            <a:off x="6427166" y="2383084"/>
            <a:ext cx="1008112" cy="1030817"/>
          </a:xfrm>
          <a:prstGeom prst="rect">
            <a:avLst/>
          </a:prstGeom>
          <a:noFill/>
        </p:spPr>
      </p:pic>
      <p:pic>
        <p:nvPicPr>
          <p:cNvPr id="13" name="Picture 34" descr="http://images.clipartlogo.com/files/ss/thumb/438/43829782/farm-animals-simplified-cow_small.jpg"/>
          <p:cNvPicPr>
            <a:picLocks noChangeAspect="1" noChangeArrowheads="1"/>
          </p:cNvPicPr>
          <p:nvPr/>
        </p:nvPicPr>
        <p:blipFill>
          <a:blip r:embed="rId13" cstate="print"/>
          <a:srcRect/>
          <a:stretch>
            <a:fillRect/>
          </a:stretch>
        </p:blipFill>
        <p:spPr bwMode="auto">
          <a:xfrm>
            <a:off x="7740352" y="2439112"/>
            <a:ext cx="991982" cy="1008112"/>
          </a:xfrm>
          <a:prstGeom prst="rect">
            <a:avLst/>
          </a:prstGeom>
          <a:noFill/>
        </p:spPr>
      </p:pic>
      <p:pic>
        <p:nvPicPr>
          <p:cNvPr id="14" name="Picture 38" descr="Forest animals collection 1">
            <a:hlinkClick r:id="rId14"/>
          </p:cNvPr>
          <p:cNvPicPr>
            <a:picLocks noChangeAspect="1" noChangeArrowheads="1"/>
          </p:cNvPicPr>
          <p:nvPr/>
        </p:nvPicPr>
        <p:blipFill>
          <a:blip r:embed="rId15" cstate="print"/>
          <a:srcRect/>
          <a:stretch>
            <a:fillRect/>
          </a:stretch>
        </p:blipFill>
        <p:spPr bwMode="auto">
          <a:xfrm>
            <a:off x="57457" y="3861867"/>
            <a:ext cx="1296144" cy="1090286"/>
          </a:xfrm>
          <a:prstGeom prst="rect">
            <a:avLst/>
          </a:prstGeom>
          <a:noFill/>
        </p:spPr>
      </p:pic>
      <p:pic>
        <p:nvPicPr>
          <p:cNvPr id="15" name="Obraz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61670" y="4136217"/>
            <a:ext cx="2202185" cy="679484"/>
          </a:xfrm>
          <a:prstGeom prst="rect">
            <a:avLst/>
          </a:prstGeom>
        </p:spPr>
      </p:pic>
      <p:pic>
        <p:nvPicPr>
          <p:cNvPr id="16" name="Obraz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92543" y="4366877"/>
            <a:ext cx="2315277" cy="448824"/>
          </a:xfrm>
          <a:prstGeom prst="rect">
            <a:avLst/>
          </a:prstGeom>
        </p:spPr>
      </p:pic>
      <p:pic>
        <p:nvPicPr>
          <p:cNvPr id="17" name="Picture 16" descr="https://encrypted-tbn2.gstatic.com/images?q=tbn:ANd9GcTAcftwNJbdmYFl6K4W20D7ImniWVcJ6tgdfzjAUTJ8sKbwXpkSCw"/>
          <p:cNvPicPr>
            <a:picLocks noChangeAspect="1" noChangeArrowheads="1"/>
          </p:cNvPicPr>
          <p:nvPr/>
        </p:nvPicPr>
        <p:blipFill>
          <a:blip r:embed="rId18" cstate="print"/>
          <a:srcRect/>
          <a:stretch>
            <a:fillRect/>
          </a:stretch>
        </p:blipFill>
        <p:spPr bwMode="auto">
          <a:xfrm>
            <a:off x="6732240" y="3852894"/>
            <a:ext cx="936104" cy="1027965"/>
          </a:xfrm>
          <a:prstGeom prst="rect">
            <a:avLst/>
          </a:prstGeom>
          <a:noFill/>
        </p:spPr>
      </p:pic>
      <p:pic>
        <p:nvPicPr>
          <p:cNvPr id="18" name="Picture 32" descr="http://www.clipartguide.com/_named_clipart_images/0511-0809-0702-2841_Dad_Grocery_Shopping_Clip_Art_clipart_image.jpg"/>
          <p:cNvPicPr>
            <a:picLocks noChangeAspect="1" noChangeArrowheads="1"/>
          </p:cNvPicPr>
          <p:nvPr/>
        </p:nvPicPr>
        <p:blipFill>
          <a:blip r:embed="rId19" cstate="print"/>
          <a:srcRect/>
          <a:stretch>
            <a:fillRect/>
          </a:stretch>
        </p:blipFill>
        <p:spPr bwMode="auto">
          <a:xfrm>
            <a:off x="8092764" y="3838172"/>
            <a:ext cx="936104" cy="1001946"/>
          </a:xfrm>
          <a:prstGeom prst="rect">
            <a:avLst/>
          </a:prstGeom>
          <a:noFill/>
        </p:spPr>
      </p:pic>
      <p:pic>
        <p:nvPicPr>
          <p:cNvPr id="19" name="Picture 17" descr="https://encrypted-tbn3.gstatic.com/images?q=tbn:ANd9GcRjMYk_Pqn2P5n-2gONzWHhiroJV9w7zUavv_adC_prdcEJfT8g8g"/>
          <p:cNvPicPr>
            <a:picLocks noChangeAspect="1" noChangeArrowheads="1"/>
          </p:cNvPicPr>
          <p:nvPr/>
        </p:nvPicPr>
        <p:blipFill>
          <a:blip r:embed="rId20" cstate="print"/>
          <a:srcRect/>
          <a:stretch>
            <a:fillRect/>
          </a:stretch>
        </p:blipFill>
        <p:spPr bwMode="auto">
          <a:xfrm>
            <a:off x="738902" y="5186066"/>
            <a:ext cx="1728192" cy="976805"/>
          </a:xfrm>
          <a:prstGeom prst="rect">
            <a:avLst/>
          </a:prstGeom>
          <a:noFill/>
        </p:spPr>
      </p:pic>
      <p:pic>
        <p:nvPicPr>
          <p:cNvPr id="20" name="Obraz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00894" y="5307342"/>
            <a:ext cx="1008112" cy="1015692"/>
          </a:xfrm>
          <a:prstGeom prst="rect">
            <a:avLst/>
          </a:prstGeom>
        </p:spPr>
      </p:pic>
      <p:pic>
        <p:nvPicPr>
          <p:cNvPr id="21" name="Picture 14" descr="http://www.profesor.pl/mat/na8/na8_b_sadza_1.gif"/>
          <p:cNvPicPr>
            <a:picLocks noChangeAspect="1" noChangeArrowheads="1"/>
          </p:cNvPicPr>
          <p:nvPr/>
        </p:nvPicPr>
        <p:blipFill>
          <a:blip r:embed="rId22" cstate="print"/>
          <a:srcRect/>
          <a:stretch>
            <a:fillRect/>
          </a:stretch>
        </p:blipFill>
        <p:spPr bwMode="auto">
          <a:xfrm>
            <a:off x="4455118" y="5166567"/>
            <a:ext cx="1152128" cy="1136968"/>
          </a:xfrm>
          <a:prstGeom prst="rect">
            <a:avLst/>
          </a:prstGeom>
          <a:noFill/>
        </p:spPr>
      </p:pic>
      <p:sp>
        <p:nvSpPr>
          <p:cNvPr id="22" name="Tytuł 3"/>
          <p:cNvSpPr txBox="1">
            <a:spLocks/>
          </p:cNvSpPr>
          <p:nvPr/>
        </p:nvSpPr>
        <p:spPr>
          <a:xfrm>
            <a:off x="153347" y="198614"/>
            <a:ext cx="4562669" cy="68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latin typeface="Fira Sans" panose="020B0503050000020004" pitchFamily="34" charset="0"/>
                <a:ea typeface="Fira Sans" panose="020B0503050000020004" pitchFamily="34" charset="0"/>
              </a:rPr>
              <a:t>Statystyka liczy:</a:t>
            </a:r>
          </a:p>
        </p:txBody>
      </p:sp>
    </p:spTree>
    <p:extLst>
      <p:ext uri="{BB962C8B-B14F-4D97-AF65-F5344CB8AC3E}">
        <p14:creationId xmlns:p14="http://schemas.microsoft.com/office/powerpoint/2010/main" val="977105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ircle(in)">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circle(in)">
                                      <p:cBhvr>
                                        <p:cTn id="67" dur="2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circle(in)">
                                      <p:cBhvr>
                                        <p:cTn id="72" dur="2000"/>
                                        <p:tgtEl>
                                          <p:spTgt spid="15"/>
                                        </p:tgtEl>
                                      </p:cBhvr>
                                    </p:animEffect>
                                  </p:childTnLst>
                                </p:cTn>
                              </p:par>
                              <p:par>
                                <p:cTn id="73" presetID="6" presetClass="entr" presetSubtype="16"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circle(in)">
                                      <p:cBhvr>
                                        <p:cTn id="75" dur="20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circle(in)">
                                      <p:cBhvr>
                                        <p:cTn id="80" dur="20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circle(in)">
                                      <p:cBhvr>
                                        <p:cTn id="85" dur="20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circle(in)">
                                      <p:cBhvr>
                                        <p:cTn id="90" dur="20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circle(in)">
                                      <p:cBhvr>
                                        <p:cTn id="95" dur="20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circle(in)">
                                      <p:cBhvr>
                                        <p:cTn id="10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3"/>
          <p:cNvSpPr txBox="1">
            <a:spLocks/>
          </p:cNvSpPr>
          <p:nvPr/>
        </p:nvSpPr>
        <p:spPr>
          <a:xfrm>
            <a:off x="153346" y="692373"/>
            <a:ext cx="6578893" cy="68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latin typeface="Fira Sans" panose="020B0503050000020004" pitchFamily="34" charset="0"/>
                <a:ea typeface="Fira Sans" panose="020B0503050000020004" pitchFamily="34" charset="0"/>
              </a:rPr>
              <a:t>Nasze narzędzia pracy</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46" y="2240868"/>
            <a:ext cx="3200698" cy="2867361"/>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804" y="1375864"/>
            <a:ext cx="2808332" cy="2808332"/>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976" y="4197632"/>
            <a:ext cx="2580654" cy="2482589"/>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3119" y="1304764"/>
            <a:ext cx="2773611" cy="2122365"/>
          </a:xfrm>
          <a:prstGeom prst="rect">
            <a:avLst/>
          </a:prstGeom>
        </p:spPr>
      </p:pic>
      <p:pic>
        <p:nvPicPr>
          <p:cNvPr id="7" name="Obraz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4563" y="3825044"/>
            <a:ext cx="2330506" cy="2652201"/>
          </a:xfrm>
          <a:prstGeom prst="rect">
            <a:avLst/>
          </a:prstGeom>
        </p:spPr>
      </p:pic>
    </p:spTree>
    <p:extLst>
      <p:ext uri="{BB962C8B-B14F-4D97-AF65-F5344CB8AC3E}">
        <p14:creationId xmlns:p14="http://schemas.microsoft.com/office/powerpoint/2010/main" val="320034360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0"/>
          <p:cNvSpPr txBox="1">
            <a:spLocks noChangeArrowheads="1"/>
          </p:cNvSpPr>
          <p:nvPr/>
        </p:nvSpPr>
        <p:spPr bwMode="auto">
          <a:xfrm>
            <a:off x="107504" y="1766873"/>
            <a:ext cx="4044681" cy="3924151"/>
          </a:xfrm>
          <a:prstGeom prst="rect">
            <a:avLst/>
          </a:prstGeom>
          <a:noFill/>
          <a:ln>
            <a:noFill/>
          </a:ln>
          <a:extLst/>
        </p:spPr>
        <p:txBody>
          <a:bodyPr wrap="square">
            <a:spAutoFit/>
          </a:bodyPr>
          <a:lstStyle>
            <a:lvl1pPr marL="361950" indent="-1809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0975" indent="0" eaLnBrk="1" fontAlgn="auto" hangingPunct="1">
              <a:lnSpc>
                <a:spcPct val="150000"/>
              </a:lnSpc>
              <a:spcBef>
                <a:spcPts val="1800"/>
              </a:spcBef>
              <a:spcAft>
                <a:spcPts val="0"/>
              </a:spcAft>
              <a:defRPr/>
            </a:pPr>
            <a:r>
              <a:rPr lang="pl-PL" altLang="pl-PL" sz="2400" dirty="0">
                <a:latin typeface="Fira Sans" panose="020B0503050000020004" pitchFamily="34" charset="0"/>
                <a:ea typeface="Fira Sans" panose="020B0503050000020004" pitchFamily="34" charset="0"/>
              </a:rPr>
              <a:t>Mierzymy wzrost wszystkich dzieci. Zapisujemy w tabelce. </a:t>
            </a:r>
          </a:p>
          <a:p>
            <a:pPr marL="180975" indent="0" eaLnBrk="1" fontAlgn="auto" hangingPunct="1">
              <a:lnSpc>
                <a:spcPct val="150000"/>
              </a:lnSpc>
              <a:spcBef>
                <a:spcPts val="1800"/>
              </a:spcBef>
              <a:spcAft>
                <a:spcPts val="0"/>
              </a:spcAft>
              <a:defRPr/>
            </a:pPr>
            <a:r>
              <a:rPr lang="pl-PL" altLang="pl-PL" sz="2400" dirty="0">
                <a:latin typeface="Fira Sans" panose="020B0503050000020004" pitchFamily="34" charset="0"/>
                <a:ea typeface="Fira Sans" panose="020B0503050000020004" pitchFamily="34" charset="0"/>
              </a:rPr>
              <a:t>Na podstawie zebranych danych tworzymy wykres liniowy.</a:t>
            </a:r>
          </a:p>
          <a:p>
            <a:pPr eaLnBrk="1" fontAlgn="auto" hangingPunct="1">
              <a:spcBef>
                <a:spcPts val="0"/>
              </a:spcBef>
              <a:spcAft>
                <a:spcPts val="0"/>
              </a:spcAft>
              <a:defRPr/>
            </a:pPr>
            <a:endParaRPr lang="pl-PL" altLang="pl-PL" dirty="0">
              <a:latin typeface="+mn-lt"/>
            </a:endParaRPr>
          </a:p>
        </p:txBody>
      </p:sp>
      <p:graphicFrame>
        <p:nvGraphicFramePr>
          <p:cNvPr id="3" name="Tabela 2"/>
          <p:cNvGraphicFramePr>
            <a:graphicFrameLocks noGrp="1"/>
          </p:cNvGraphicFramePr>
          <p:nvPr>
            <p:extLst>
              <p:ext uri="{D42A27DB-BD31-4B8C-83A1-F6EECF244321}">
                <p14:modId xmlns:p14="http://schemas.microsoft.com/office/powerpoint/2010/main" val="3871605833"/>
              </p:ext>
            </p:extLst>
          </p:nvPr>
        </p:nvGraphicFramePr>
        <p:xfrm>
          <a:off x="4355976" y="1484784"/>
          <a:ext cx="4433454" cy="4206240"/>
        </p:xfrm>
        <a:graphic>
          <a:graphicData uri="http://schemas.openxmlformats.org/drawingml/2006/table">
            <a:tbl>
              <a:tblPr firstRow="1" bandRow="1">
                <a:tableStyleId>{2A488322-F2BA-4B5B-9748-0D474271808F}</a:tableStyleId>
              </a:tblPr>
              <a:tblGrid>
                <a:gridCol w="1477818">
                  <a:extLst>
                    <a:ext uri="{9D8B030D-6E8A-4147-A177-3AD203B41FA5}">
                      <a16:colId xmlns:a16="http://schemas.microsoft.com/office/drawing/2014/main" val="20000"/>
                    </a:ext>
                  </a:extLst>
                </a:gridCol>
                <a:gridCol w="1477818">
                  <a:extLst>
                    <a:ext uri="{9D8B030D-6E8A-4147-A177-3AD203B41FA5}">
                      <a16:colId xmlns:a16="http://schemas.microsoft.com/office/drawing/2014/main" val="20001"/>
                    </a:ext>
                  </a:extLst>
                </a:gridCol>
                <a:gridCol w="1477818">
                  <a:extLst>
                    <a:ext uri="{9D8B030D-6E8A-4147-A177-3AD203B41FA5}">
                      <a16:colId xmlns:a16="http://schemas.microsoft.com/office/drawing/2014/main" val="20002"/>
                    </a:ext>
                  </a:extLst>
                </a:gridCol>
              </a:tblGrid>
              <a:tr h="842392">
                <a:tc>
                  <a:txBody>
                    <a:bodyPr/>
                    <a:lstStyle/>
                    <a:p>
                      <a:pPr algn="ctr"/>
                      <a:r>
                        <a:rPr lang="pl-PL" dirty="0"/>
                        <a:t>Lp.</a:t>
                      </a:r>
                    </a:p>
                  </a:txBody>
                  <a:tcPr/>
                </a:tc>
                <a:tc>
                  <a:txBody>
                    <a:bodyPr/>
                    <a:lstStyle/>
                    <a:p>
                      <a:pPr algn="ctr"/>
                      <a:r>
                        <a:rPr lang="pl-PL" dirty="0"/>
                        <a:t>Imię</a:t>
                      </a:r>
                    </a:p>
                    <a:p>
                      <a:pPr algn="ctr"/>
                      <a:r>
                        <a:rPr lang="pl-PL" dirty="0"/>
                        <a:t>dziecka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a:t>Wzrost</a:t>
                      </a:r>
                      <a:br>
                        <a:rPr lang="pl-PL" dirty="0"/>
                      </a:br>
                      <a:r>
                        <a:rPr lang="pl-PL" dirty="0"/>
                        <a:t> w cm</a:t>
                      </a:r>
                    </a:p>
                    <a:p>
                      <a:pPr algn="ctr"/>
                      <a:endParaRPr lang="pl-PL" dirty="0"/>
                    </a:p>
                  </a:txBody>
                  <a:tcPr/>
                </a:tc>
                <a:extLst>
                  <a:ext uri="{0D108BD9-81ED-4DB2-BD59-A6C34878D82A}">
                    <a16:rowId xmlns:a16="http://schemas.microsoft.com/office/drawing/2014/main" val="10000"/>
                  </a:ext>
                </a:extLst>
              </a:tr>
              <a:tr h="365760">
                <a:tc>
                  <a:txBody>
                    <a:bodyPr/>
                    <a:lstStyle/>
                    <a:p>
                      <a:pPr algn="ctr"/>
                      <a:r>
                        <a:rPr lang="pl-PL" dirty="0"/>
                        <a:t>1</a:t>
                      </a:r>
                    </a:p>
                  </a:txBody>
                  <a:tcPr/>
                </a:tc>
                <a:tc>
                  <a:txBody>
                    <a:bodyPr/>
                    <a:lstStyle/>
                    <a:p>
                      <a:pPr algn="ctr"/>
                      <a:r>
                        <a:rPr lang="pl-PL" dirty="0"/>
                        <a:t>Justyna</a:t>
                      </a:r>
                    </a:p>
                  </a:txBody>
                  <a:tcPr/>
                </a:tc>
                <a:tc>
                  <a:txBody>
                    <a:bodyPr/>
                    <a:lstStyle/>
                    <a:p>
                      <a:pPr algn="ctr"/>
                      <a:r>
                        <a:rPr lang="pl-PL" dirty="0"/>
                        <a:t>128</a:t>
                      </a:r>
                    </a:p>
                  </a:txBody>
                  <a:tcPr/>
                </a:tc>
                <a:extLst>
                  <a:ext uri="{0D108BD9-81ED-4DB2-BD59-A6C34878D82A}">
                    <a16:rowId xmlns:a16="http://schemas.microsoft.com/office/drawing/2014/main" val="10001"/>
                  </a:ext>
                </a:extLst>
              </a:tr>
              <a:tr h="365760">
                <a:tc>
                  <a:txBody>
                    <a:bodyPr/>
                    <a:lstStyle/>
                    <a:p>
                      <a:pPr algn="ctr"/>
                      <a:r>
                        <a:rPr lang="pl-PL" dirty="0"/>
                        <a:t>2</a:t>
                      </a:r>
                    </a:p>
                  </a:txBody>
                  <a:tcPr/>
                </a:tc>
                <a:tc>
                  <a:txBody>
                    <a:bodyPr/>
                    <a:lstStyle/>
                    <a:p>
                      <a:pPr algn="ctr"/>
                      <a:r>
                        <a:rPr lang="pl-PL" dirty="0"/>
                        <a:t>Adam</a:t>
                      </a:r>
                    </a:p>
                  </a:txBody>
                  <a:tcPr/>
                </a:tc>
                <a:tc>
                  <a:txBody>
                    <a:bodyPr/>
                    <a:lstStyle/>
                    <a:p>
                      <a:pPr algn="ctr"/>
                      <a:r>
                        <a:rPr lang="pl-PL" dirty="0"/>
                        <a:t>134</a:t>
                      </a:r>
                    </a:p>
                  </a:txBody>
                  <a:tcPr/>
                </a:tc>
                <a:extLst>
                  <a:ext uri="{0D108BD9-81ED-4DB2-BD59-A6C34878D82A}">
                    <a16:rowId xmlns:a16="http://schemas.microsoft.com/office/drawing/2014/main" val="10002"/>
                  </a:ext>
                </a:extLst>
              </a:tr>
              <a:tr h="365760">
                <a:tc>
                  <a:txBody>
                    <a:bodyPr/>
                    <a:lstStyle/>
                    <a:p>
                      <a:pPr algn="ctr"/>
                      <a:r>
                        <a:rPr lang="pl-PL" dirty="0"/>
                        <a:t>3</a:t>
                      </a:r>
                    </a:p>
                  </a:txBody>
                  <a:tcPr/>
                </a:tc>
                <a:tc>
                  <a:txBody>
                    <a:bodyPr/>
                    <a:lstStyle/>
                    <a:p>
                      <a:pPr algn="ctr"/>
                      <a:r>
                        <a:rPr lang="pl-PL" dirty="0"/>
                        <a:t>Karolina</a:t>
                      </a:r>
                    </a:p>
                  </a:txBody>
                  <a:tcPr/>
                </a:tc>
                <a:tc>
                  <a:txBody>
                    <a:bodyPr/>
                    <a:lstStyle/>
                    <a:p>
                      <a:pPr algn="ctr"/>
                      <a:r>
                        <a:rPr lang="pl-PL" dirty="0"/>
                        <a:t>122</a:t>
                      </a:r>
                    </a:p>
                  </a:txBody>
                  <a:tcPr/>
                </a:tc>
                <a:extLst>
                  <a:ext uri="{0D108BD9-81ED-4DB2-BD59-A6C34878D82A}">
                    <a16:rowId xmlns:a16="http://schemas.microsoft.com/office/drawing/2014/main" val="10003"/>
                  </a:ext>
                </a:extLst>
              </a:tr>
              <a:tr h="365760">
                <a:tc>
                  <a:txBody>
                    <a:bodyPr/>
                    <a:lstStyle/>
                    <a:p>
                      <a:pPr algn="ctr"/>
                      <a:r>
                        <a:rPr lang="pl-PL" dirty="0"/>
                        <a:t>4</a:t>
                      </a:r>
                    </a:p>
                  </a:txBody>
                  <a:tcPr/>
                </a:tc>
                <a:tc>
                  <a:txBody>
                    <a:bodyPr/>
                    <a:lstStyle/>
                    <a:p>
                      <a:pPr algn="ctr"/>
                      <a:r>
                        <a:rPr lang="pl-PL" dirty="0"/>
                        <a:t>Oliwia</a:t>
                      </a:r>
                    </a:p>
                  </a:txBody>
                  <a:tcPr/>
                </a:tc>
                <a:tc>
                  <a:txBody>
                    <a:bodyPr/>
                    <a:lstStyle/>
                    <a:p>
                      <a:pPr algn="ctr"/>
                      <a:r>
                        <a:rPr lang="pl-PL" dirty="0"/>
                        <a:t>130</a:t>
                      </a:r>
                    </a:p>
                  </a:txBody>
                  <a:tcPr/>
                </a:tc>
                <a:extLst>
                  <a:ext uri="{0D108BD9-81ED-4DB2-BD59-A6C34878D82A}">
                    <a16:rowId xmlns:a16="http://schemas.microsoft.com/office/drawing/2014/main" val="10004"/>
                  </a:ext>
                </a:extLst>
              </a:tr>
              <a:tr h="365760">
                <a:tc>
                  <a:txBody>
                    <a:bodyPr/>
                    <a:lstStyle/>
                    <a:p>
                      <a:pPr algn="ctr"/>
                      <a:r>
                        <a:rPr lang="pl-PL" dirty="0"/>
                        <a:t>5</a:t>
                      </a:r>
                    </a:p>
                  </a:txBody>
                  <a:tcPr/>
                </a:tc>
                <a:tc>
                  <a:txBody>
                    <a:bodyPr/>
                    <a:lstStyle/>
                    <a:p>
                      <a:pPr algn="ctr"/>
                      <a:r>
                        <a:rPr lang="pl-PL" dirty="0"/>
                        <a:t>Mateusz</a:t>
                      </a:r>
                    </a:p>
                  </a:txBody>
                  <a:tcPr/>
                </a:tc>
                <a:tc>
                  <a:txBody>
                    <a:bodyPr/>
                    <a:lstStyle/>
                    <a:p>
                      <a:pPr algn="ctr"/>
                      <a:r>
                        <a:rPr lang="pl-PL" dirty="0"/>
                        <a:t>129</a:t>
                      </a:r>
                    </a:p>
                  </a:txBody>
                  <a:tcPr/>
                </a:tc>
                <a:extLst>
                  <a:ext uri="{0D108BD9-81ED-4DB2-BD59-A6C34878D82A}">
                    <a16:rowId xmlns:a16="http://schemas.microsoft.com/office/drawing/2014/main" val="10005"/>
                  </a:ext>
                </a:extLst>
              </a:tr>
              <a:tr h="365760">
                <a:tc>
                  <a:txBody>
                    <a:bodyPr/>
                    <a:lstStyle/>
                    <a:p>
                      <a:pPr algn="ctr"/>
                      <a:r>
                        <a:rPr lang="pl-PL" dirty="0"/>
                        <a:t>6</a:t>
                      </a:r>
                    </a:p>
                  </a:txBody>
                  <a:tcPr/>
                </a:tc>
                <a:tc>
                  <a:txBody>
                    <a:bodyPr/>
                    <a:lstStyle/>
                    <a:p>
                      <a:pPr algn="ctr"/>
                      <a:r>
                        <a:rPr lang="pl-PL" dirty="0"/>
                        <a:t>Wiktor</a:t>
                      </a:r>
                    </a:p>
                  </a:txBody>
                  <a:tcPr/>
                </a:tc>
                <a:tc>
                  <a:txBody>
                    <a:bodyPr/>
                    <a:lstStyle/>
                    <a:p>
                      <a:pPr algn="ctr"/>
                      <a:r>
                        <a:rPr lang="pl-PL" dirty="0"/>
                        <a:t>135</a:t>
                      </a:r>
                    </a:p>
                  </a:txBody>
                  <a:tcPr/>
                </a:tc>
                <a:extLst>
                  <a:ext uri="{0D108BD9-81ED-4DB2-BD59-A6C34878D82A}">
                    <a16:rowId xmlns:a16="http://schemas.microsoft.com/office/drawing/2014/main" val="10006"/>
                  </a:ext>
                </a:extLst>
              </a:tr>
              <a:tr h="365760">
                <a:tc>
                  <a:txBody>
                    <a:bodyPr/>
                    <a:lstStyle/>
                    <a:p>
                      <a:pPr algn="ctr"/>
                      <a:r>
                        <a:rPr lang="pl-PL" dirty="0"/>
                        <a:t>7</a:t>
                      </a:r>
                    </a:p>
                  </a:txBody>
                  <a:tcPr/>
                </a:tc>
                <a:tc>
                  <a:txBody>
                    <a:bodyPr/>
                    <a:lstStyle/>
                    <a:p>
                      <a:pPr algn="ctr"/>
                      <a:r>
                        <a:rPr lang="pl-PL" dirty="0"/>
                        <a:t>Maja</a:t>
                      </a:r>
                    </a:p>
                  </a:txBody>
                  <a:tcPr/>
                </a:tc>
                <a:tc>
                  <a:txBody>
                    <a:bodyPr/>
                    <a:lstStyle/>
                    <a:p>
                      <a:pPr algn="ctr"/>
                      <a:r>
                        <a:rPr lang="pl-PL" dirty="0"/>
                        <a:t>131</a:t>
                      </a:r>
                    </a:p>
                  </a:txBody>
                  <a:tcPr/>
                </a:tc>
                <a:extLst>
                  <a:ext uri="{0D108BD9-81ED-4DB2-BD59-A6C34878D82A}">
                    <a16:rowId xmlns:a16="http://schemas.microsoft.com/office/drawing/2014/main" val="10007"/>
                  </a:ext>
                </a:extLst>
              </a:tr>
              <a:tr h="365760">
                <a:tc>
                  <a:txBody>
                    <a:bodyPr/>
                    <a:lstStyle/>
                    <a:p>
                      <a:pPr algn="ctr"/>
                      <a:r>
                        <a:rPr lang="pl-PL" dirty="0"/>
                        <a:t>8</a:t>
                      </a:r>
                    </a:p>
                  </a:txBody>
                  <a:tcPr/>
                </a:tc>
                <a:tc>
                  <a:txBody>
                    <a:bodyPr/>
                    <a:lstStyle/>
                    <a:p>
                      <a:pPr algn="ctr"/>
                      <a:r>
                        <a:rPr lang="pl-PL" dirty="0"/>
                        <a:t>Zuzanna</a:t>
                      </a:r>
                    </a:p>
                  </a:txBody>
                  <a:tcPr/>
                </a:tc>
                <a:tc>
                  <a:txBody>
                    <a:bodyPr/>
                    <a:lstStyle/>
                    <a:p>
                      <a:pPr algn="ctr"/>
                      <a:r>
                        <a:rPr lang="pl-PL" dirty="0"/>
                        <a:t>140</a:t>
                      </a:r>
                    </a:p>
                  </a:txBody>
                  <a:tcPr/>
                </a:tc>
                <a:extLst>
                  <a:ext uri="{0D108BD9-81ED-4DB2-BD59-A6C34878D82A}">
                    <a16:rowId xmlns:a16="http://schemas.microsoft.com/office/drawing/2014/main" val="10008"/>
                  </a:ext>
                </a:extLst>
              </a:tr>
              <a:tr h="365760">
                <a:tc>
                  <a:txBody>
                    <a:bodyPr/>
                    <a:lstStyle/>
                    <a:p>
                      <a:pPr algn="ctr"/>
                      <a:r>
                        <a:rPr lang="pl-PL" dirty="0"/>
                        <a:t>9</a:t>
                      </a:r>
                    </a:p>
                  </a:txBody>
                  <a:tcPr/>
                </a:tc>
                <a:tc>
                  <a:txBody>
                    <a:bodyPr/>
                    <a:lstStyle/>
                    <a:p>
                      <a:pPr algn="ctr"/>
                      <a:r>
                        <a:rPr lang="pl-PL" dirty="0"/>
                        <a:t>Szymon</a:t>
                      </a:r>
                    </a:p>
                  </a:txBody>
                  <a:tcPr/>
                </a:tc>
                <a:tc>
                  <a:txBody>
                    <a:bodyPr/>
                    <a:lstStyle/>
                    <a:p>
                      <a:pPr algn="ctr"/>
                      <a:r>
                        <a:rPr lang="pl-PL" dirty="0"/>
                        <a:t>123</a:t>
                      </a:r>
                    </a:p>
                  </a:txBody>
                  <a:tcPr/>
                </a:tc>
                <a:extLst>
                  <a:ext uri="{0D108BD9-81ED-4DB2-BD59-A6C34878D82A}">
                    <a16:rowId xmlns:a16="http://schemas.microsoft.com/office/drawing/2014/main" val="10009"/>
                  </a:ext>
                </a:extLst>
              </a:tr>
            </a:tbl>
          </a:graphicData>
        </a:graphic>
      </p:graphicFrame>
      <p:sp>
        <p:nvSpPr>
          <p:cNvPr id="5" name="Tytuł 3"/>
          <p:cNvSpPr txBox="1">
            <a:spLocks/>
          </p:cNvSpPr>
          <p:nvPr/>
        </p:nvSpPr>
        <p:spPr>
          <a:xfrm>
            <a:off x="153346" y="692373"/>
            <a:ext cx="6578893" cy="68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latin typeface="Fira Sans" panose="020B0503050000020004" pitchFamily="34" charset="0"/>
                <a:ea typeface="Fira Sans" panose="020B0503050000020004" pitchFamily="34" charset="0"/>
              </a:rPr>
              <a:t>Przykład</a:t>
            </a:r>
          </a:p>
        </p:txBody>
      </p:sp>
    </p:spTree>
    <p:extLst>
      <p:ext uri="{BB962C8B-B14F-4D97-AF65-F5344CB8AC3E}">
        <p14:creationId xmlns:p14="http://schemas.microsoft.com/office/powerpoint/2010/main" val="341117736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p:nvPr>
            <p:extLst>
              <p:ext uri="{D42A27DB-BD31-4B8C-83A1-F6EECF244321}">
                <p14:modId xmlns:p14="http://schemas.microsoft.com/office/powerpoint/2010/main" val="2811575686"/>
              </p:ext>
            </p:extLst>
          </p:nvPr>
        </p:nvGraphicFramePr>
        <p:xfrm>
          <a:off x="251520" y="908720"/>
          <a:ext cx="8128000" cy="5279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033099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p:nvPr>
            <p:extLst>
              <p:ext uri="{D42A27DB-BD31-4B8C-83A1-F6EECF244321}">
                <p14:modId xmlns:p14="http://schemas.microsoft.com/office/powerpoint/2010/main" val="3767460801"/>
              </p:ext>
            </p:extLst>
          </p:nvPr>
        </p:nvGraphicFramePr>
        <p:xfrm>
          <a:off x="539552" y="872716"/>
          <a:ext cx="7898678" cy="4965315"/>
        </p:xfrm>
        <a:graphic>
          <a:graphicData uri="http://schemas.openxmlformats.org/drawingml/2006/chart">
            <c:chart xmlns:c="http://schemas.openxmlformats.org/drawingml/2006/chart" xmlns:r="http://schemas.openxmlformats.org/officeDocument/2006/relationships" r:id="rId2"/>
          </a:graphicData>
        </a:graphic>
      </p:graphicFrame>
      <p:sp>
        <p:nvSpPr>
          <p:cNvPr id="4" name="Tytuł 3"/>
          <p:cNvSpPr txBox="1">
            <a:spLocks/>
          </p:cNvSpPr>
          <p:nvPr/>
        </p:nvSpPr>
        <p:spPr>
          <a:xfrm>
            <a:off x="2627784" y="656692"/>
            <a:ext cx="3960439" cy="683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b="1" dirty="0">
                <a:latin typeface="Fira Sans" panose="020B0503050000020004" pitchFamily="34" charset="0"/>
                <a:ea typeface="Fira Sans" panose="020B0503050000020004" pitchFamily="34" charset="0"/>
              </a:rPr>
              <a:t>Dzieci w kl. I a wg wzrostu</a:t>
            </a:r>
          </a:p>
        </p:txBody>
      </p:sp>
    </p:spTree>
    <p:extLst>
      <p:ext uri="{BB962C8B-B14F-4D97-AF65-F5344CB8AC3E}">
        <p14:creationId xmlns:p14="http://schemas.microsoft.com/office/powerpoint/2010/main" val="2886277885"/>
      </p:ext>
    </p:extLst>
  </p:cSld>
  <p:clrMapOvr>
    <a:masterClrMapping/>
  </p:clrMapOvr>
  <p:transition spd="slow">
    <p:fade/>
  </p:transition>
</p:sld>
</file>

<file path=ppt/theme/theme1.xml><?xml version="1.0" encoding="utf-8"?>
<a:theme xmlns:a="http://schemas.openxmlformats.org/drawingml/2006/main" name="Strona tytułowa prezentacji">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zorzec 2" id="{AC4222C5-EA09-4F71-BDAD-BCC6BED934BC}" vid="{8FE45396-F0CB-4D02-A1E0-A26A3E227BDB}"/>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Szablon prezentacji zielony</Template>
  <TotalTime>205</TotalTime>
  <Words>172</Words>
  <Application>Microsoft Office PowerPoint</Application>
  <PresentationFormat>Pokaz na ekranie (4:3)</PresentationFormat>
  <Paragraphs>62</Paragraphs>
  <Slides>17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17</vt:i4>
      </vt:variant>
    </vt:vector>
  </HeadingPairs>
  <TitlesOfParts>
    <vt:vector size="22" baseType="lpstr">
      <vt:lpstr>Arial</vt:lpstr>
      <vt:lpstr>Calibri</vt:lpstr>
      <vt:lpstr>Fira Sans</vt:lpstr>
      <vt:lpstr>Fira Sans SemiBold</vt:lpstr>
      <vt:lpstr>Strona tytułowa prezentacji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Karolak Jerzy</dc:creator>
  <cp:lastModifiedBy>Walska Ewa</cp:lastModifiedBy>
  <cp:revision>18</cp:revision>
  <dcterms:created xsi:type="dcterms:W3CDTF">2018-03-01T09:50:38Z</dcterms:created>
  <dcterms:modified xsi:type="dcterms:W3CDTF">2020-07-20T08:45:45Z</dcterms:modified>
</cp:coreProperties>
</file>